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323" r:id="rId3"/>
    <p:sldId id="329" r:id="rId4"/>
    <p:sldId id="330" r:id="rId5"/>
    <p:sldId id="331" r:id="rId6"/>
    <p:sldId id="262" r:id="rId7"/>
    <p:sldId id="343" r:id="rId8"/>
    <p:sldId id="332" r:id="rId9"/>
    <p:sldId id="257" r:id="rId10"/>
    <p:sldId id="313" r:id="rId11"/>
    <p:sldId id="344" r:id="rId12"/>
    <p:sldId id="258" r:id="rId13"/>
    <p:sldId id="333" r:id="rId14"/>
    <p:sldId id="345" r:id="rId15"/>
    <p:sldId id="259" r:id="rId16"/>
    <p:sldId id="334" r:id="rId17"/>
    <p:sldId id="348" r:id="rId18"/>
    <p:sldId id="260" r:id="rId19"/>
    <p:sldId id="335" r:id="rId20"/>
    <p:sldId id="261" r:id="rId21"/>
    <p:sldId id="346" r:id="rId22"/>
    <p:sldId id="347" r:id="rId23"/>
    <p:sldId id="336" r:id="rId24"/>
    <p:sldId id="349" r:id="rId25"/>
    <p:sldId id="314" r:id="rId26"/>
    <p:sldId id="321" r:id="rId27"/>
    <p:sldId id="338" r:id="rId28"/>
    <p:sldId id="322" r:id="rId29"/>
    <p:sldId id="350" r:id="rId30"/>
    <p:sldId id="316" r:id="rId31"/>
    <p:sldId id="339" r:id="rId32"/>
    <p:sldId id="351" r:id="rId33"/>
    <p:sldId id="352" r:id="rId34"/>
    <p:sldId id="353" r:id="rId35"/>
    <p:sldId id="319" r:id="rId36"/>
    <p:sldId id="356" r:id="rId37"/>
    <p:sldId id="354" r:id="rId38"/>
    <p:sldId id="355" r:id="rId39"/>
    <p:sldId id="318" r:id="rId40"/>
    <p:sldId id="340" r:id="rId41"/>
    <p:sldId id="357" r:id="rId42"/>
    <p:sldId id="324" r:id="rId43"/>
    <p:sldId id="342" r:id="rId44"/>
    <p:sldId id="361" r:id="rId45"/>
    <p:sldId id="358" r:id="rId46"/>
    <p:sldId id="326" r:id="rId47"/>
    <p:sldId id="359" r:id="rId48"/>
    <p:sldId id="360" r:id="rId49"/>
    <p:sldId id="362" r:id="rId50"/>
    <p:sldId id="363" r:id="rId51"/>
    <p:sldId id="328"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9" d="100"/>
          <a:sy n="89"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E200E3-04DC-44D8-8845-66A2C88A2EAC}" type="datetimeFigureOut">
              <a:rPr lang="en-US" smtClean="0"/>
              <a:t>3/5/2024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A43F69-1168-4142-9212-4722D26C48C8}" type="slidenum">
              <a:rPr lang="en-US" smtClean="0"/>
              <a:t>‹#›</a:t>
            </a:fld>
            <a:endParaRPr lang="en-US"/>
          </a:p>
        </p:txBody>
      </p:sp>
    </p:spTree>
    <p:extLst>
      <p:ext uri="{BB962C8B-B14F-4D97-AF65-F5344CB8AC3E}">
        <p14:creationId xmlns:p14="http://schemas.microsoft.com/office/powerpoint/2010/main" val="3629684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039C156-E749-4DF1-8CDB-5D915D726D23}"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3CF05-1AB6-4EF2-A839-85B75CB2A1F6}"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4230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3039C156-E749-4DF1-8CDB-5D915D726D23}" type="datetimeFigureOut">
              <a:rPr lang="en-US" smtClean="0"/>
              <a:t>3/5/2024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C3CF05-1AB6-4EF2-A839-85B75CB2A1F6}" type="slidenum">
              <a:rPr lang="en-US" smtClean="0"/>
              <a:t>‹#›</a:t>
            </a:fld>
            <a:endParaRPr lang="en-US"/>
          </a:p>
        </p:txBody>
      </p:sp>
    </p:spTree>
    <p:extLst>
      <p:ext uri="{BB962C8B-B14F-4D97-AF65-F5344CB8AC3E}">
        <p14:creationId xmlns:p14="http://schemas.microsoft.com/office/powerpoint/2010/main" val="12781351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39C156-E749-4DF1-8CDB-5D915D726D23}"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3CF05-1AB6-4EF2-A839-85B75CB2A1F6}" type="slidenum">
              <a:rPr lang="en-US" smtClean="0"/>
              <a:t>‹#›</a:t>
            </a:fld>
            <a:endParaRPr lang="en-US"/>
          </a:p>
        </p:txBody>
      </p:sp>
    </p:spTree>
    <p:extLst>
      <p:ext uri="{BB962C8B-B14F-4D97-AF65-F5344CB8AC3E}">
        <p14:creationId xmlns:p14="http://schemas.microsoft.com/office/powerpoint/2010/main" val="837140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39C156-E749-4DF1-8CDB-5D915D726D23}"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3CF05-1AB6-4EF2-A839-85B75CB2A1F6}"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653602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39C156-E749-4DF1-8CDB-5D915D726D23}"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3CF05-1AB6-4EF2-A839-85B75CB2A1F6}" type="slidenum">
              <a:rPr lang="en-US" smtClean="0"/>
              <a:t>‹#›</a:t>
            </a:fld>
            <a:endParaRPr lang="en-US"/>
          </a:p>
        </p:txBody>
      </p:sp>
    </p:spTree>
    <p:extLst>
      <p:ext uri="{BB962C8B-B14F-4D97-AF65-F5344CB8AC3E}">
        <p14:creationId xmlns:p14="http://schemas.microsoft.com/office/powerpoint/2010/main" val="2360374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39C156-E749-4DF1-8CDB-5D915D726D23}"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3CF05-1AB6-4EF2-A839-85B75CB2A1F6}"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66727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39C156-E749-4DF1-8CDB-5D915D726D23}"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3CF05-1AB6-4EF2-A839-85B75CB2A1F6}" type="slidenum">
              <a:rPr lang="en-US" smtClean="0"/>
              <a:t>‹#›</a:t>
            </a:fld>
            <a:endParaRPr lang="en-US"/>
          </a:p>
        </p:txBody>
      </p:sp>
    </p:spTree>
    <p:extLst>
      <p:ext uri="{BB962C8B-B14F-4D97-AF65-F5344CB8AC3E}">
        <p14:creationId xmlns:p14="http://schemas.microsoft.com/office/powerpoint/2010/main" val="7966070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39C156-E749-4DF1-8CDB-5D915D726D23}"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3CF05-1AB6-4EF2-A839-85B75CB2A1F6}" type="slidenum">
              <a:rPr lang="en-US" smtClean="0"/>
              <a:t>‹#›</a:t>
            </a:fld>
            <a:endParaRPr lang="en-US"/>
          </a:p>
        </p:txBody>
      </p:sp>
    </p:spTree>
    <p:extLst>
      <p:ext uri="{BB962C8B-B14F-4D97-AF65-F5344CB8AC3E}">
        <p14:creationId xmlns:p14="http://schemas.microsoft.com/office/powerpoint/2010/main" val="1868012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39C156-E749-4DF1-8CDB-5D915D726D23}"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3CF05-1AB6-4EF2-A839-85B75CB2A1F6}" type="slidenum">
              <a:rPr lang="en-US" smtClean="0"/>
              <a:t>‹#›</a:t>
            </a:fld>
            <a:endParaRPr lang="en-US"/>
          </a:p>
        </p:txBody>
      </p:sp>
    </p:spTree>
    <p:extLst>
      <p:ext uri="{BB962C8B-B14F-4D97-AF65-F5344CB8AC3E}">
        <p14:creationId xmlns:p14="http://schemas.microsoft.com/office/powerpoint/2010/main" val="434992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039C156-E749-4DF1-8CDB-5D915D726D23}"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3CF05-1AB6-4EF2-A839-85B75CB2A1F6}" type="slidenum">
              <a:rPr lang="en-US" smtClean="0"/>
              <a:t>‹#›</a:t>
            </a:fld>
            <a:endParaRPr lang="en-US"/>
          </a:p>
        </p:txBody>
      </p:sp>
    </p:spTree>
    <p:extLst>
      <p:ext uri="{BB962C8B-B14F-4D97-AF65-F5344CB8AC3E}">
        <p14:creationId xmlns:p14="http://schemas.microsoft.com/office/powerpoint/2010/main" val="910610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39C156-E749-4DF1-8CDB-5D915D726D23}" type="datetimeFigureOut">
              <a:rPr lang="en-US" smtClean="0"/>
              <a:t>3/5/2024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C3CF05-1AB6-4EF2-A839-85B75CB2A1F6}" type="slidenum">
              <a:rPr lang="en-US" smtClean="0"/>
              <a:t>‹#›</a:t>
            </a:fld>
            <a:endParaRPr lang="en-US"/>
          </a:p>
        </p:txBody>
      </p:sp>
    </p:spTree>
    <p:extLst>
      <p:ext uri="{BB962C8B-B14F-4D97-AF65-F5344CB8AC3E}">
        <p14:creationId xmlns:p14="http://schemas.microsoft.com/office/powerpoint/2010/main" val="536198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039C156-E749-4DF1-8CDB-5D915D726D23}"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3CF05-1AB6-4EF2-A839-85B75CB2A1F6}" type="slidenum">
              <a:rPr lang="en-US" smtClean="0"/>
              <a:t>‹#›</a:t>
            </a:fld>
            <a:endParaRPr lang="en-US"/>
          </a:p>
        </p:txBody>
      </p:sp>
    </p:spTree>
    <p:extLst>
      <p:ext uri="{BB962C8B-B14F-4D97-AF65-F5344CB8AC3E}">
        <p14:creationId xmlns:p14="http://schemas.microsoft.com/office/powerpoint/2010/main" val="759267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039C156-E749-4DF1-8CDB-5D915D726D23}" type="datetimeFigureOut">
              <a:rPr lang="en-US" smtClean="0"/>
              <a:t>3/5/2024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C3CF05-1AB6-4EF2-A839-85B75CB2A1F6}" type="slidenum">
              <a:rPr lang="en-US" smtClean="0"/>
              <a:t>‹#›</a:t>
            </a:fld>
            <a:endParaRPr lang="en-US"/>
          </a:p>
        </p:txBody>
      </p:sp>
    </p:spTree>
    <p:extLst>
      <p:ext uri="{BB962C8B-B14F-4D97-AF65-F5344CB8AC3E}">
        <p14:creationId xmlns:p14="http://schemas.microsoft.com/office/powerpoint/2010/main" val="3749943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039C156-E749-4DF1-8CDB-5D915D726D23}" type="datetimeFigureOut">
              <a:rPr lang="en-US" smtClean="0"/>
              <a:t>3/5/2024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C3CF05-1AB6-4EF2-A839-85B75CB2A1F6}" type="slidenum">
              <a:rPr lang="en-US" smtClean="0"/>
              <a:t>‹#›</a:t>
            </a:fld>
            <a:endParaRPr lang="en-US"/>
          </a:p>
        </p:txBody>
      </p:sp>
    </p:spTree>
    <p:extLst>
      <p:ext uri="{BB962C8B-B14F-4D97-AF65-F5344CB8AC3E}">
        <p14:creationId xmlns:p14="http://schemas.microsoft.com/office/powerpoint/2010/main" val="2756432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39C156-E749-4DF1-8CDB-5D915D726D23}" type="datetimeFigureOut">
              <a:rPr lang="en-US" smtClean="0"/>
              <a:t>3/5/2024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C3CF05-1AB6-4EF2-A839-85B75CB2A1F6}" type="slidenum">
              <a:rPr lang="en-US" smtClean="0"/>
              <a:t>‹#›</a:t>
            </a:fld>
            <a:endParaRPr lang="en-US"/>
          </a:p>
        </p:txBody>
      </p:sp>
    </p:spTree>
    <p:extLst>
      <p:ext uri="{BB962C8B-B14F-4D97-AF65-F5344CB8AC3E}">
        <p14:creationId xmlns:p14="http://schemas.microsoft.com/office/powerpoint/2010/main" val="367556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039C156-E749-4DF1-8CDB-5D915D726D23}"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3CF05-1AB6-4EF2-A839-85B75CB2A1F6}" type="slidenum">
              <a:rPr lang="en-US" smtClean="0"/>
              <a:t>‹#›</a:t>
            </a:fld>
            <a:endParaRPr lang="en-US"/>
          </a:p>
        </p:txBody>
      </p:sp>
    </p:spTree>
    <p:extLst>
      <p:ext uri="{BB962C8B-B14F-4D97-AF65-F5344CB8AC3E}">
        <p14:creationId xmlns:p14="http://schemas.microsoft.com/office/powerpoint/2010/main" val="2664753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039C156-E749-4DF1-8CDB-5D915D726D23}" type="datetimeFigureOut">
              <a:rPr lang="en-US" smtClean="0"/>
              <a:t>3/5/2024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C3CF05-1AB6-4EF2-A839-85B75CB2A1F6}" type="slidenum">
              <a:rPr lang="en-US" smtClean="0"/>
              <a:t>‹#›</a:t>
            </a:fld>
            <a:endParaRPr lang="en-US"/>
          </a:p>
        </p:txBody>
      </p:sp>
    </p:spTree>
    <p:extLst>
      <p:ext uri="{BB962C8B-B14F-4D97-AF65-F5344CB8AC3E}">
        <p14:creationId xmlns:p14="http://schemas.microsoft.com/office/powerpoint/2010/main" val="766500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3039C156-E749-4DF1-8CDB-5D915D726D23}" type="datetimeFigureOut">
              <a:rPr lang="en-US" smtClean="0"/>
              <a:t>3/5/2024</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AC3CF05-1AB6-4EF2-A839-85B75CB2A1F6}" type="slidenum">
              <a:rPr lang="en-US" smtClean="0"/>
              <a:t>‹#›</a:t>
            </a:fld>
            <a:endParaRPr lang="en-US"/>
          </a:p>
        </p:txBody>
      </p:sp>
    </p:spTree>
    <p:extLst>
      <p:ext uri="{BB962C8B-B14F-4D97-AF65-F5344CB8AC3E}">
        <p14:creationId xmlns:p14="http://schemas.microsoft.com/office/powerpoint/2010/main" val="173326481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48590" y="0"/>
            <a:ext cx="12043410" cy="2711302"/>
          </a:xfrm>
        </p:spPr>
        <p:txBody>
          <a:bodyPr>
            <a:noAutofit/>
          </a:bodyPr>
          <a:lstStyle/>
          <a:p>
            <a:pPr algn="ctr"/>
            <a:r>
              <a:rPr lang="en-US" sz="4400" b="1" dirty="0">
                <a:solidFill>
                  <a:srgbClr val="FFC000"/>
                </a:solidFill>
                <a:latin typeface="Comic Sans MS" panose="030F0702030302020204" pitchFamily="66" charset="0"/>
              </a:rPr>
              <a:t>tri-county diagnostics seminar</a:t>
            </a:r>
            <a:br>
              <a:rPr lang="en-US" sz="4400" b="1" dirty="0">
                <a:solidFill>
                  <a:srgbClr val="FFC000"/>
                </a:solidFill>
                <a:latin typeface="Comic Sans MS" panose="030F0702030302020204" pitchFamily="66" charset="0"/>
              </a:rPr>
            </a:br>
            <a:r>
              <a:rPr lang="en-US" sz="4400" b="1" dirty="0">
                <a:solidFill>
                  <a:srgbClr val="FFC000"/>
                </a:solidFill>
                <a:latin typeface="Comic Sans MS" panose="030F0702030302020204" pitchFamily="66" charset="0"/>
              </a:rPr>
              <a:t>march 13, 2024 </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5058" y="2966024"/>
            <a:ext cx="4875471" cy="3656604"/>
          </a:xfrm>
        </p:spPr>
      </p:pic>
      <p:pic>
        <p:nvPicPr>
          <p:cNvPr id="5" name="Content Placeholder 4">
            <a:extLst>
              <a:ext uri="{FF2B5EF4-FFF2-40B4-BE49-F238E27FC236}">
                <a16:creationId xmlns:a16="http://schemas.microsoft.com/office/drawing/2014/main" id="{73205BE1-7C55-406A-8ED6-100E245D966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29338" y="2986957"/>
            <a:ext cx="4819650" cy="3614738"/>
          </a:xfrm>
        </p:spPr>
      </p:pic>
    </p:spTree>
    <p:extLst>
      <p:ext uri="{BB962C8B-B14F-4D97-AF65-F5344CB8AC3E}">
        <p14:creationId xmlns:p14="http://schemas.microsoft.com/office/powerpoint/2010/main" val="691568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952873-C1DA-46CC-82DB-8DF5E277A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97" y="267467"/>
            <a:ext cx="5485222" cy="4113916"/>
          </a:xfrm>
          <a:prstGeom prst="rect">
            <a:avLst/>
          </a:prstGeom>
        </p:spPr>
      </p:pic>
      <p:sp>
        <p:nvSpPr>
          <p:cNvPr id="2" name="TextBox 1">
            <a:extLst>
              <a:ext uri="{FF2B5EF4-FFF2-40B4-BE49-F238E27FC236}">
                <a16:creationId xmlns:a16="http://schemas.microsoft.com/office/drawing/2014/main" id="{457AA9FC-D4F6-E3C8-4B3E-4F3E5914A529}"/>
              </a:ext>
            </a:extLst>
          </p:cNvPr>
          <p:cNvSpPr txBox="1"/>
          <p:nvPr/>
        </p:nvSpPr>
        <p:spPr>
          <a:xfrm flipH="1">
            <a:off x="-1" y="4496696"/>
            <a:ext cx="12191999" cy="2246769"/>
          </a:xfrm>
          <a:prstGeom prst="rect">
            <a:avLst/>
          </a:prstGeom>
          <a:noFill/>
        </p:spPr>
        <p:txBody>
          <a:bodyPr wrap="square" rtlCol="0">
            <a:spAutoFit/>
          </a:bodyPr>
          <a:lstStyle/>
          <a:p>
            <a:r>
              <a:rPr lang="en-US" sz="2800" b="1" dirty="0">
                <a:solidFill>
                  <a:srgbClr val="FFC000"/>
                </a:solidFill>
                <a:latin typeface="Comic Sans MS" panose="030F0702030302020204" pitchFamily="66" charset="0"/>
              </a:rPr>
              <a:t>Black sooty mold growing on              Winged adult aphids appear</a:t>
            </a:r>
          </a:p>
          <a:p>
            <a:r>
              <a:rPr lang="en-US" sz="2800" b="1" dirty="0">
                <a:solidFill>
                  <a:srgbClr val="FFC000"/>
                </a:solidFill>
                <a:latin typeface="Comic Sans MS" panose="030F0702030302020204" pitchFamily="66" charset="0"/>
              </a:rPr>
              <a:t>honeydew on a fig leaf                    when populations become</a:t>
            </a:r>
          </a:p>
          <a:p>
            <a:r>
              <a:rPr lang="en-US" sz="2800" b="1" dirty="0">
                <a:solidFill>
                  <a:srgbClr val="FFC000"/>
                </a:solidFill>
                <a:latin typeface="Comic Sans MS" panose="030F0702030302020204" pitchFamily="66" charset="0"/>
              </a:rPr>
              <a:t>															 overcrowded, and winged</a:t>
            </a:r>
          </a:p>
          <a:p>
            <a:r>
              <a:rPr lang="en-US" sz="2800" b="1" dirty="0">
                <a:solidFill>
                  <a:srgbClr val="FFC000"/>
                </a:solidFill>
                <a:latin typeface="Comic Sans MS" panose="030F0702030302020204" pitchFamily="66" charset="0"/>
              </a:rPr>
              <a:t>															 adults fly to infest new</a:t>
            </a:r>
          </a:p>
          <a:p>
            <a:r>
              <a:rPr lang="en-US" sz="2800" b="1" dirty="0">
                <a:solidFill>
                  <a:srgbClr val="FFC000"/>
                </a:solidFill>
                <a:latin typeface="Comic Sans MS" panose="030F0702030302020204" pitchFamily="66" charset="0"/>
              </a:rPr>
              <a:t>															 plants. 		 </a:t>
            </a:r>
          </a:p>
        </p:txBody>
      </p:sp>
      <p:pic>
        <p:nvPicPr>
          <p:cNvPr id="3" name="Picture 2">
            <a:extLst>
              <a:ext uri="{FF2B5EF4-FFF2-40B4-BE49-F238E27FC236}">
                <a16:creationId xmlns:a16="http://schemas.microsoft.com/office/drawing/2014/main" id="{CE598BB0-1486-0B00-8489-144CECBB2692}"/>
              </a:ext>
            </a:extLst>
          </p:cNvPr>
          <p:cNvPicPr>
            <a:picLocks noChangeAspect="1"/>
          </p:cNvPicPr>
          <p:nvPr/>
        </p:nvPicPr>
        <p:blipFill>
          <a:blip r:embed="rId3"/>
          <a:stretch>
            <a:fillRect/>
          </a:stretch>
        </p:blipFill>
        <p:spPr>
          <a:xfrm>
            <a:off x="7150144" y="166454"/>
            <a:ext cx="4735877" cy="4214930"/>
          </a:xfrm>
          <a:prstGeom prst="rect">
            <a:avLst/>
          </a:prstGeom>
        </p:spPr>
      </p:pic>
    </p:spTree>
    <p:extLst>
      <p:ext uri="{BB962C8B-B14F-4D97-AF65-F5344CB8AC3E}">
        <p14:creationId xmlns:p14="http://schemas.microsoft.com/office/powerpoint/2010/main" val="2092299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41F39329-9AB3-E3E0-A0D7-9ECFB436037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9CBEE92-C939-9349-F1EE-2AF6BD4B412C}"/>
              </a:ext>
            </a:extLst>
          </p:cNvPr>
          <p:cNvSpPr txBox="1"/>
          <p:nvPr/>
        </p:nvSpPr>
        <p:spPr>
          <a:xfrm flipH="1">
            <a:off x="462579" y="6099586"/>
            <a:ext cx="11575228" cy="523220"/>
          </a:xfrm>
          <a:prstGeom prst="rect">
            <a:avLst/>
          </a:prstGeom>
          <a:noFill/>
        </p:spPr>
        <p:txBody>
          <a:bodyPr wrap="square" rtlCol="0">
            <a:spAutoFit/>
          </a:bodyPr>
          <a:lstStyle/>
          <a:p>
            <a:r>
              <a:rPr lang="en-US" sz="2800" b="1" dirty="0">
                <a:solidFill>
                  <a:srgbClr val="FFC000"/>
                </a:solidFill>
                <a:latin typeface="Comic Sans MS" panose="030F0702030302020204" pitchFamily="66" charset="0"/>
              </a:rPr>
              <a:t>Parasitized aphids by wasps on a fig leaf-note emerging wasp! </a:t>
            </a:r>
          </a:p>
        </p:txBody>
      </p:sp>
      <p:pic>
        <p:nvPicPr>
          <p:cNvPr id="5" name="Picture 4">
            <a:extLst>
              <a:ext uri="{FF2B5EF4-FFF2-40B4-BE49-F238E27FC236}">
                <a16:creationId xmlns:a16="http://schemas.microsoft.com/office/drawing/2014/main" id="{52664EEE-1581-1C78-14AC-5FC4795C3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9559" y="0"/>
            <a:ext cx="7806464" cy="5854848"/>
          </a:xfrm>
          <a:prstGeom prst="rect">
            <a:avLst/>
          </a:prstGeom>
        </p:spPr>
      </p:pic>
    </p:spTree>
    <p:extLst>
      <p:ext uri="{BB962C8B-B14F-4D97-AF65-F5344CB8AC3E}">
        <p14:creationId xmlns:p14="http://schemas.microsoft.com/office/powerpoint/2010/main" val="151612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232850" y="182390"/>
            <a:ext cx="8534401" cy="947163"/>
          </a:xfrm>
        </p:spPr>
        <p:txBody>
          <a:bodyPr>
            <a:noAutofit/>
          </a:bodyPr>
          <a:lstStyle/>
          <a:p>
            <a:pPr algn="ctr"/>
            <a:r>
              <a:rPr lang="en-US" sz="4400" b="1" dirty="0">
                <a:solidFill>
                  <a:srgbClr val="FFC000"/>
                </a:solidFill>
                <a:latin typeface="Comic Sans MS" panose="030F0702030302020204" pitchFamily="66" charset="0"/>
              </a:rPr>
              <a:t>Scale</a:t>
            </a:r>
          </a:p>
        </p:txBody>
      </p:sp>
      <p:sp>
        <p:nvSpPr>
          <p:cNvPr id="9" name="Text Placeholder 8">
            <a:extLst>
              <a:ext uri="{FF2B5EF4-FFF2-40B4-BE49-F238E27FC236}">
                <a16:creationId xmlns:a16="http://schemas.microsoft.com/office/drawing/2014/main" id="{4688EE1A-3C7A-3C1A-1D17-4EE39C5A187F}"/>
              </a:ext>
            </a:extLst>
          </p:cNvPr>
          <p:cNvSpPr>
            <a:spLocks noGrp="1"/>
          </p:cNvSpPr>
          <p:nvPr>
            <p:ph type="body" idx="1"/>
          </p:nvPr>
        </p:nvSpPr>
        <p:spPr>
          <a:xfrm>
            <a:off x="182535" y="1268505"/>
            <a:ext cx="11826930" cy="5234983"/>
          </a:xfrm>
        </p:spPr>
        <p:txBody>
          <a:bodyPr>
            <a:normAutofit lnSpcReduction="10000"/>
          </a:bodyPr>
          <a:lstStyle/>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Scale are oval-shaped insects that are covered with a protective wax structure that usually are oval and dome shaped, hence giving this pest its common name.</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These pests are found on both herbaceous and woody plants.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Females lay eggs that then hatch into a larval form or “crawler” that seeks a suitable spot to settle and start feeding.</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Scale have needle-like mouthparts that are inserted into plant tissue to remove the sap. </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Scale typically feed adjacent to or on veins on herbaceous foliage to easily obtain nutrient-rich sap.</a:t>
            </a:r>
          </a:p>
          <a:p>
            <a:pPr marL="457200" indent="-457200">
              <a:buFont typeface="Wingdings" panose="05000000000000000000" pitchFamily="2" charset="2"/>
              <a:buChar char="Ø"/>
            </a:pPr>
            <a:endParaRPr lang="en-US" sz="28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1006079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AE356D18-EA8D-5CA1-FBFF-0D700E509F21}"/>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3D4AEF3-7629-EEA8-934F-CA9B6DBA6CCB}"/>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72122" y="150290"/>
            <a:ext cx="5135407" cy="3851555"/>
          </a:xfrm>
        </p:spPr>
      </p:pic>
      <p:pic>
        <p:nvPicPr>
          <p:cNvPr id="10" name="Content Placeholder 9">
            <a:extLst>
              <a:ext uri="{FF2B5EF4-FFF2-40B4-BE49-F238E27FC236}">
                <a16:creationId xmlns:a16="http://schemas.microsoft.com/office/drawing/2014/main" id="{B7B312DA-1BAD-955D-3A11-3147A81647A6}"/>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884471" y="150290"/>
            <a:ext cx="5135407" cy="3851555"/>
          </a:xfrm>
        </p:spPr>
      </p:pic>
      <p:sp>
        <p:nvSpPr>
          <p:cNvPr id="2" name="TextBox 1">
            <a:extLst>
              <a:ext uri="{FF2B5EF4-FFF2-40B4-BE49-F238E27FC236}">
                <a16:creationId xmlns:a16="http://schemas.microsoft.com/office/drawing/2014/main" id="{4F0AA482-BA47-10D1-3457-237D771EA045}"/>
              </a:ext>
            </a:extLst>
          </p:cNvPr>
          <p:cNvSpPr txBox="1"/>
          <p:nvPr/>
        </p:nvSpPr>
        <p:spPr>
          <a:xfrm>
            <a:off x="172122" y="4260029"/>
            <a:ext cx="11867351" cy="1815882"/>
          </a:xfrm>
          <a:prstGeom prst="rect">
            <a:avLst/>
          </a:prstGeom>
          <a:noFill/>
        </p:spPr>
        <p:txBody>
          <a:bodyPr wrap="none" rtlCol="0">
            <a:spAutoFit/>
          </a:bodyPr>
          <a:lstStyle/>
          <a:p>
            <a:r>
              <a:rPr lang="en-US" sz="2800" b="1" dirty="0">
                <a:solidFill>
                  <a:srgbClr val="FFC000"/>
                </a:solidFill>
                <a:latin typeface="Comic Sans MS" panose="030F0702030302020204" pitchFamily="66" charset="0"/>
              </a:rPr>
              <a:t>Scale insects feeding on a palm frond and fig leaf. Note how the </a:t>
            </a:r>
          </a:p>
          <a:p>
            <a:r>
              <a:rPr lang="en-US" sz="2800" b="1" dirty="0">
                <a:solidFill>
                  <a:srgbClr val="FFC000"/>
                </a:solidFill>
                <a:latin typeface="Comic Sans MS" panose="030F0702030302020204" pitchFamily="66" charset="0"/>
              </a:rPr>
              <a:t>Scale are positioned adjacent or on the larger veins of the fig </a:t>
            </a:r>
          </a:p>
          <a:p>
            <a:r>
              <a:rPr lang="en-US" sz="2800" b="1" dirty="0">
                <a:solidFill>
                  <a:srgbClr val="FFC000"/>
                </a:solidFill>
                <a:latin typeface="Comic Sans MS" panose="030F0702030302020204" pitchFamily="66" charset="0"/>
              </a:rPr>
              <a:t>leaf and are in rows on the palm frond stem. They are aligned </a:t>
            </a:r>
          </a:p>
          <a:p>
            <a:r>
              <a:rPr lang="en-US" sz="2800" b="1" dirty="0">
                <a:solidFill>
                  <a:srgbClr val="FFC000"/>
                </a:solidFill>
                <a:latin typeface="Comic Sans MS" panose="030F0702030302020204" pitchFamily="66" charset="0"/>
              </a:rPr>
              <a:t>with the phloem elements, which carry nutrient rich sap. </a:t>
            </a:r>
          </a:p>
        </p:txBody>
      </p:sp>
    </p:spTree>
    <p:extLst>
      <p:ext uri="{BB962C8B-B14F-4D97-AF65-F5344CB8AC3E}">
        <p14:creationId xmlns:p14="http://schemas.microsoft.com/office/powerpoint/2010/main" val="13713736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EDB21610-11BC-2059-47F5-0E236C342DF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4E412F9-52E0-2F73-DD31-2BC0D58EE66A}"/>
              </a:ext>
            </a:extLst>
          </p:cNvPr>
          <p:cNvSpPr>
            <a:spLocks noGrp="1"/>
          </p:cNvSpPr>
          <p:nvPr>
            <p:ph type="title"/>
          </p:nvPr>
        </p:nvSpPr>
        <p:spPr>
          <a:xfrm>
            <a:off x="1232850" y="0"/>
            <a:ext cx="8534401" cy="947163"/>
          </a:xfrm>
        </p:spPr>
        <p:txBody>
          <a:bodyPr>
            <a:noAutofit/>
          </a:bodyPr>
          <a:lstStyle/>
          <a:p>
            <a:pPr algn="ctr"/>
            <a:r>
              <a:rPr lang="en-US" sz="4400" b="1" dirty="0">
                <a:solidFill>
                  <a:srgbClr val="FFC000"/>
                </a:solidFill>
                <a:latin typeface="Comic Sans MS" panose="030F0702030302020204" pitchFamily="66" charset="0"/>
              </a:rPr>
              <a:t>Scale</a:t>
            </a:r>
          </a:p>
        </p:txBody>
      </p:sp>
      <p:sp>
        <p:nvSpPr>
          <p:cNvPr id="9" name="Text Placeholder 8">
            <a:extLst>
              <a:ext uri="{FF2B5EF4-FFF2-40B4-BE49-F238E27FC236}">
                <a16:creationId xmlns:a16="http://schemas.microsoft.com/office/drawing/2014/main" id="{933E8055-DD49-716F-6C0D-845A88F3B84A}"/>
              </a:ext>
            </a:extLst>
          </p:cNvPr>
          <p:cNvSpPr>
            <a:spLocks noGrp="1"/>
          </p:cNvSpPr>
          <p:nvPr>
            <p:ph type="body" idx="1"/>
          </p:nvPr>
        </p:nvSpPr>
        <p:spPr>
          <a:xfrm>
            <a:off x="182535" y="947162"/>
            <a:ext cx="11826930" cy="5910837"/>
          </a:xfrm>
        </p:spPr>
        <p:txBody>
          <a:bodyPr>
            <a:normAutofit lnSpcReduction="10000"/>
          </a:bodyPr>
          <a:lstStyle/>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Scale feeding damage includes chlorotic leaves, deformed foliage and defoliation with heavy infestations.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Indirect feeding damage is the secretion of honeydew that accumulates on foliage beneath the scale, upon which black sooty mold grows, further ruining plant appearance.</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Prevent scale by carefully inspecting plants before purchasing, if possible, and keeping plants healthy to better fend off infestations.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Control by applying horticultural oils or soaps or, with minor infestations, removing scale with a Q-tip soaked in rubbing </a:t>
            </a:r>
            <a:r>
              <a:rPr lang="en-US" sz="2800" b="1" dirty="0" err="1">
                <a:solidFill>
                  <a:srgbClr val="FFC000"/>
                </a:solidFill>
                <a:latin typeface="Comic Sans MS" panose="030F0702030302020204" pitchFamily="66" charset="0"/>
              </a:rPr>
              <a:t>alcolhol</a:t>
            </a:r>
            <a:r>
              <a:rPr lang="en-US" sz="2800" b="1" dirty="0">
                <a:solidFill>
                  <a:srgbClr val="FFC000"/>
                </a:solidFill>
                <a:latin typeface="Comic Sans MS" panose="030F0702030302020204" pitchFamily="66" charset="0"/>
              </a:rPr>
              <a:t>.</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Lady beetles and parasitic wasps also may be used to </a:t>
            </a:r>
            <a:r>
              <a:rPr lang="en-US" sz="2800" b="1" i="1" dirty="0">
                <a:solidFill>
                  <a:srgbClr val="FFC000"/>
                </a:solidFill>
                <a:latin typeface="Comic Sans MS" panose="030F0702030302020204" pitchFamily="66" charset="0"/>
              </a:rPr>
              <a:t>control</a:t>
            </a:r>
            <a:r>
              <a:rPr lang="en-US" sz="2800" b="1" dirty="0">
                <a:solidFill>
                  <a:srgbClr val="FFC000"/>
                </a:solidFill>
                <a:latin typeface="Comic Sans MS" panose="030F0702030302020204" pitchFamily="66" charset="0"/>
              </a:rPr>
              <a:t> scale infestations.</a:t>
            </a:r>
          </a:p>
          <a:p>
            <a:pPr marL="457200" indent="-457200">
              <a:buFont typeface="Wingdings" panose="05000000000000000000" pitchFamily="2" charset="2"/>
              <a:buChar char="Ø"/>
            </a:pPr>
            <a:endParaRPr lang="en-US" sz="2800" b="1" dirty="0">
              <a:solidFill>
                <a:srgbClr val="FFC000"/>
              </a:solidFill>
              <a:latin typeface="Comic Sans MS" panose="030F0702030302020204" pitchFamily="66" charset="0"/>
            </a:endParaRPr>
          </a:p>
          <a:p>
            <a:pPr marL="457200" indent="-457200">
              <a:buFont typeface="Wingdings" panose="05000000000000000000" pitchFamily="2" charset="2"/>
              <a:buChar char="Ø"/>
            </a:pPr>
            <a:endParaRPr lang="en-US" sz="28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2699865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 y="0"/>
            <a:ext cx="12191999" cy="865692"/>
          </a:xfrm>
        </p:spPr>
        <p:txBody>
          <a:bodyPr>
            <a:noAutofit/>
          </a:bodyPr>
          <a:lstStyle/>
          <a:p>
            <a:pPr algn="ctr"/>
            <a:r>
              <a:rPr lang="en-US" sz="4400" b="1" dirty="0">
                <a:solidFill>
                  <a:srgbClr val="FFC000"/>
                </a:solidFill>
                <a:latin typeface="Comic Sans MS" panose="030F0702030302020204" pitchFamily="66" charset="0"/>
              </a:rPr>
              <a:t>Mealy bugs</a:t>
            </a:r>
          </a:p>
        </p:txBody>
      </p:sp>
      <p:sp>
        <p:nvSpPr>
          <p:cNvPr id="2" name="Text Placeholder 1">
            <a:extLst>
              <a:ext uri="{FF2B5EF4-FFF2-40B4-BE49-F238E27FC236}">
                <a16:creationId xmlns:a16="http://schemas.microsoft.com/office/drawing/2014/main" id="{4EF9356A-5942-4229-FD59-FE031196D4E6}"/>
              </a:ext>
            </a:extLst>
          </p:cNvPr>
          <p:cNvSpPr>
            <a:spLocks noGrp="1"/>
          </p:cNvSpPr>
          <p:nvPr>
            <p:ph type="body" idx="1"/>
          </p:nvPr>
        </p:nvSpPr>
        <p:spPr>
          <a:xfrm>
            <a:off x="124815" y="1160929"/>
            <a:ext cx="11977537" cy="5508811"/>
          </a:xfrm>
        </p:spPr>
        <p:txBody>
          <a:bodyPr>
            <a:normAutofit lnSpcReduction="10000"/>
          </a:bodyPr>
          <a:lstStyle/>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Mealy bugs are small oval insects that are covered with a white, cottony-like waxy coating that feed mainly on herbaceous plants.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White cottony masses located by the adults contain the eggs of this pests.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House plants and citrus are common targets for feeding, whereby the adults insert their mouthparts into plant tissue, removing sap from the cells. Some species feed on roots!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Distorted new growth, foliage chlorosis and even death of the plant is possible.</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Honeydew and associated black sooty mold also appear on foliage.</a:t>
            </a:r>
          </a:p>
          <a:p>
            <a:pPr marL="457200" indent="-457200">
              <a:buFont typeface="Wingdings" panose="05000000000000000000" pitchFamily="2" charset="2"/>
              <a:buChar char="Ø"/>
            </a:pPr>
            <a:endParaRPr lang="en-US" sz="28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10176908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CBB4F594-3560-D018-6D0F-7ECE134E8708}"/>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75C70AD-5D2E-717F-8E70-CE3FE36695E1}"/>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7906871" y="506479"/>
            <a:ext cx="4054962" cy="3041222"/>
          </a:xfrm>
        </p:spPr>
      </p:pic>
      <p:pic>
        <p:nvPicPr>
          <p:cNvPr id="9" name="Content Placeholder 8">
            <a:extLst>
              <a:ext uri="{FF2B5EF4-FFF2-40B4-BE49-F238E27FC236}">
                <a16:creationId xmlns:a16="http://schemas.microsoft.com/office/drawing/2014/main" id="{6309E0F2-78E4-CCEF-9644-260321504A28}"/>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3547410" y="498774"/>
            <a:ext cx="4054962" cy="3041222"/>
          </a:xfrm>
        </p:spPr>
      </p:pic>
      <p:pic>
        <p:nvPicPr>
          <p:cNvPr id="2" name="Picture 1">
            <a:extLst>
              <a:ext uri="{FF2B5EF4-FFF2-40B4-BE49-F238E27FC236}">
                <a16:creationId xmlns:a16="http://schemas.microsoft.com/office/drawing/2014/main" id="{89594A3E-DAB7-77E8-6107-AB27CAB43A35}"/>
              </a:ext>
            </a:extLst>
          </p:cNvPr>
          <p:cNvPicPr>
            <a:picLocks noChangeAspect="1"/>
          </p:cNvPicPr>
          <p:nvPr/>
        </p:nvPicPr>
        <p:blipFill>
          <a:blip r:embed="rId4"/>
          <a:stretch>
            <a:fillRect/>
          </a:stretch>
        </p:blipFill>
        <p:spPr>
          <a:xfrm>
            <a:off x="96819" y="498774"/>
            <a:ext cx="3146092" cy="3041222"/>
          </a:xfrm>
          <a:prstGeom prst="rect">
            <a:avLst/>
          </a:prstGeom>
        </p:spPr>
      </p:pic>
      <p:sp>
        <p:nvSpPr>
          <p:cNvPr id="5" name="TextBox 4">
            <a:extLst>
              <a:ext uri="{FF2B5EF4-FFF2-40B4-BE49-F238E27FC236}">
                <a16:creationId xmlns:a16="http://schemas.microsoft.com/office/drawing/2014/main" id="{FB231C0F-55C1-B026-6D69-8B493B693E91}"/>
              </a:ext>
            </a:extLst>
          </p:cNvPr>
          <p:cNvSpPr txBox="1"/>
          <p:nvPr/>
        </p:nvSpPr>
        <p:spPr>
          <a:xfrm>
            <a:off x="96819" y="3732903"/>
            <a:ext cx="11865014" cy="1384995"/>
          </a:xfrm>
          <a:prstGeom prst="rect">
            <a:avLst/>
          </a:prstGeom>
          <a:noFill/>
        </p:spPr>
        <p:txBody>
          <a:bodyPr wrap="square" rtlCol="0">
            <a:spAutoFit/>
          </a:bodyPr>
          <a:lstStyle/>
          <a:p>
            <a:r>
              <a:rPr lang="en-US" sz="2800" b="1" dirty="0">
                <a:solidFill>
                  <a:srgbClr val="FFC000"/>
                </a:solidFill>
                <a:latin typeface="Comic Sans MS" panose="030F0702030302020204" pitchFamily="66" charset="0"/>
              </a:rPr>
              <a:t>An Adult mealy     Infested foliage showing  Dead foliage due to</a:t>
            </a:r>
          </a:p>
          <a:p>
            <a:r>
              <a:rPr lang="en-US" sz="2800" b="1" dirty="0">
                <a:solidFill>
                  <a:srgbClr val="FFC000"/>
                </a:solidFill>
                <a:latin typeface="Comic Sans MS" panose="030F0702030302020204" pitchFamily="66" charset="0"/>
              </a:rPr>
              <a:t>bug with egg        adults and egg masses     mealy bugs</a:t>
            </a:r>
          </a:p>
          <a:p>
            <a:r>
              <a:rPr lang="en-US" sz="2800" b="1" dirty="0">
                <a:solidFill>
                  <a:srgbClr val="FFC000"/>
                </a:solidFill>
                <a:latin typeface="Comic Sans MS" panose="030F0702030302020204" pitchFamily="66" charset="0"/>
              </a:rPr>
              <a:t>mass next to it</a:t>
            </a:r>
          </a:p>
        </p:txBody>
      </p:sp>
    </p:spTree>
    <p:extLst>
      <p:ext uri="{BB962C8B-B14F-4D97-AF65-F5344CB8AC3E}">
        <p14:creationId xmlns:p14="http://schemas.microsoft.com/office/powerpoint/2010/main" val="1533739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4B144B2E-3DCA-E0E5-A752-D1A5DFCDAF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8244FCA-ADB0-2DA2-EC03-171782B233CA}"/>
              </a:ext>
            </a:extLst>
          </p:cNvPr>
          <p:cNvSpPr>
            <a:spLocks noGrp="1"/>
          </p:cNvSpPr>
          <p:nvPr>
            <p:ph type="title"/>
          </p:nvPr>
        </p:nvSpPr>
        <p:spPr>
          <a:xfrm>
            <a:off x="1" y="0"/>
            <a:ext cx="12191999" cy="865692"/>
          </a:xfrm>
        </p:spPr>
        <p:txBody>
          <a:bodyPr>
            <a:noAutofit/>
          </a:bodyPr>
          <a:lstStyle/>
          <a:p>
            <a:pPr algn="ctr"/>
            <a:r>
              <a:rPr lang="en-US" sz="4400" b="1" dirty="0">
                <a:solidFill>
                  <a:srgbClr val="FFC000"/>
                </a:solidFill>
                <a:latin typeface="Comic Sans MS" panose="030F0702030302020204" pitchFamily="66" charset="0"/>
              </a:rPr>
              <a:t>Mealy bug CONTROL</a:t>
            </a:r>
          </a:p>
        </p:txBody>
      </p:sp>
      <p:sp>
        <p:nvSpPr>
          <p:cNvPr id="2" name="Text Placeholder 1">
            <a:extLst>
              <a:ext uri="{FF2B5EF4-FFF2-40B4-BE49-F238E27FC236}">
                <a16:creationId xmlns:a16="http://schemas.microsoft.com/office/drawing/2014/main" id="{CE1B9A29-32A4-3BC4-D41A-208155D32539}"/>
              </a:ext>
            </a:extLst>
          </p:cNvPr>
          <p:cNvSpPr>
            <a:spLocks noGrp="1"/>
          </p:cNvSpPr>
          <p:nvPr>
            <p:ph type="body" idx="1"/>
          </p:nvPr>
        </p:nvSpPr>
        <p:spPr>
          <a:xfrm>
            <a:off x="107231" y="1021079"/>
            <a:ext cx="11977537" cy="5508811"/>
          </a:xfrm>
        </p:spPr>
        <p:txBody>
          <a:bodyPr>
            <a:normAutofit lnSpcReduction="10000"/>
          </a:bodyPr>
          <a:lstStyle/>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Inspect plants for mealy bugs before purchasing and quarantine new plants, if possible, before planting or placing in the home.</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If infestations are limited to just a portion of a plant, simply prune that part of the plant and dispose, if the appearance of the plant won’t be adversely affected.</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Apply horticultural oils or soaps to kill adults and juvenile stages.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Remove adults with a Q-tip dipped in rubbing alcohol for minor infestations.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Biological agents are available, such as predatory wasps and a “mealy bug destroyer” or </a:t>
            </a:r>
            <a:r>
              <a:rPr lang="en-US" sz="2800" b="1" i="1" dirty="0">
                <a:solidFill>
                  <a:srgbClr val="FFC000"/>
                </a:solidFill>
                <a:latin typeface="Comic Sans MS" panose="030F0702030302020204" pitchFamily="66" charset="0"/>
              </a:rPr>
              <a:t>Cryptolaemus </a:t>
            </a:r>
            <a:r>
              <a:rPr lang="en-US" sz="2800" b="1" i="1" dirty="0" err="1">
                <a:solidFill>
                  <a:srgbClr val="FFC000"/>
                </a:solidFill>
                <a:latin typeface="Comic Sans MS" panose="030F0702030302020204" pitchFamily="66" charset="0"/>
              </a:rPr>
              <a:t>montrouzieri</a:t>
            </a:r>
            <a:r>
              <a:rPr lang="en-US" sz="2800" b="1" i="1" dirty="0">
                <a:solidFill>
                  <a:srgbClr val="FFC000"/>
                </a:solidFill>
                <a:latin typeface="Comic Sans MS" panose="030F0702030302020204" pitchFamily="66" charset="0"/>
              </a:rPr>
              <a:t>, </a:t>
            </a:r>
            <a:r>
              <a:rPr lang="en-US" sz="2800" b="1" dirty="0">
                <a:solidFill>
                  <a:srgbClr val="FFC000"/>
                </a:solidFill>
                <a:latin typeface="Comic Sans MS" panose="030F0702030302020204" pitchFamily="66" charset="0"/>
              </a:rPr>
              <a:t>a type of beetle.</a:t>
            </a:r>
            <a:endParaRPr lang="en-US" sz="2800" b="1" i="1" dirty="0">
              <a:solidFill>
                <a:srgbClr val="FFC000"/>
              </a:solidFill>
              <a:latin typeface="Comic Sans MS" panose="030F0702030302020204" pitchFamily="66" charset="0"/>
            </a:endParaRPr>
          </a:p>
          <a:p>
            <a:pPr marL="457200" indent="-457200">
              <a:buFont typeface="Wingdings" panose="05000000000000000000" pitchFamily="2" charset="2"/>
              <a:buChar char="Ø"/>
            </a:pPr>
            <a:endParaRPr lang="en-US" sz="28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887465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77395"/>
            <a:ext cx="12191999" cy="940995"/>
          </a:xfrm>
        </p:spPr>
        <p:txBody>
          <a:bodyPr>
            <a:noAutofit/>
          </a:bodyPr>
          <a:lstStyle/>
          <a:p>
            <a:pPr algn="ctr"/>
            <a:r>
              <a:rPr lang="en-US" sz="4400" b="1" dirty="0">
                <a:solidFill>
                  <a:srgbClr val="FFC000"/>
                </a:solidFill>
                <a:latin typeface="Comic Sans MS" panose="030F0702030302020204" pitchFamily="66" charset="0"/>
              </a:rPr>
              <a:t>SPIDER MITES</a:t>
            </a:r>
          </a:p>
        </p:txBody>
      </p:sp>
      <p:sp>
        <p:nvSpPr>
          <p:cNvPr id="8" name="Text Placeholder 7">
            <a:extLst>
              <a:ext uri="{FF2B5EF4-FFF2-40B4-BE49-F238E27FC236}">
                <a16:creationId xmlns:a16="http://schemas.microsoft.com/office/drawing/2014/main" id="{CAB1DD10-1D43-F572-BCC3-6A779E8459CB}"/>
              </a:ext>
            </a:extLst>
          </p:cNvPr>
          <p:cNvSpPr>
            <a:spLocks noGrp="1"/>
          </p:cNvSpPr>
          <p:nvPr>
            <p:ph type="body" idx="1"/>
          </p:nvPr>
        </p:nvSpPr>
        <p:spPr>
          <a:xfrm>
            <a:off x="-1" y="1107140"/>
            <a:ext cx="12191999" cy="5648661"/>
          </a:xfrm>
        </p:spPr>
        <p:txBody>
          <a:bodyPr>
            <a:normAutofit/>
          </a:bodyPr>
          <a:lstStyle/>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Spider mites are tiny arachnids that feed on foliage of many species of plants, both herbaceous and woody.</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The adults appear as tiny moving dots, located primarily on the undersides of leaves.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Adults feed by inserting their piercing mouthparts into plant tissue, sucking out the contents.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Foliage takes on a classic stippled or mottled appearance and under instances of heavy infestations, adults will literally cover infested foliage with webbing!</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Dry, warm conditions favor spider mite infestations. </a:t>
            </a:r>
          </a:p>
          <a:p>
            <a:pPr marL="457200" indent="-457200">
              <a:buFont typeface="Wingdings" panose="05000000000000000000" pitchFamily="2" charset="2"/>
              <a:buChar char="Ø"/>
            </a:pPr>
            <a:endParaRPr lang="en-US" sz="28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4192230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420C8B93-F25F-0559-9A72-DBDE0A167416}"/>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C4E6349-AE85-79E1-36CB-C85EDAD29B76}"/>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6660445" y="347784"/>
            <a:ext cx="5362097" cy="4022040"/>
          </a:xfrm>
        </p:spPr>
      </p:pic>
      <p:pic>
        <p:nvPicPr>
          <p:cNvPr id="2" name="Picture 1">
            <a:extLst>
              <a:ext uri="{FF2B5EF4-FFF2-40B4-BE49-F238E27FC236}">
                <a16:creationId xmlns:a16="http://schemas.microsoft.com/office/drawing/2014/main" id="{B60FCF27-C721-895D-5DA6-D9C8D47A48C3}"/>
              </a:ext>
            </a:extLst>
          </p:cNvPr>
          <p:cNvPicPr>
            <a:picLocks noChangeAspect="1"/>
          </p:cNvPicPr>
          <p:nvPr/>
        </p:nvPicPr>
        <p:blipFill>
          <a:blip r:embed="rId3"/>
          <a:stretch>
            <a:fillRect/>
          </a:stretch>
        </p:blipFill>
        <p:spPr>
          <a:xfrm>
            <a:off x="169458" y="347784"/>
            <a:ext cx="4101328" cy="4073139"/>
          </a:xfrm>
          <a:prstGeom prst="rect">
            <a:avLst/>
          </a:prstGeom>
        </p:spPr>
      </p:pic>
      <p:sp>
        <p:nvSpPr>
          <p:cNvPr id="5" name="TextBox 4">
            <a:extLst>
              <a:ext uri="{FF2B5EF4-FFF2-40B4-BE49-F238E27FC236}">
                <a16:creationId xmlns:a16="http://schemas.microsoft.com/office/drawing/2014/main" id="{CECFAC30-1861-3831-F51F-E32ADF7829D3}"/>
              </a:ext>
            </a:extLst>
          </p:cNvPr>
          <p:cNvSpPr txBox="1"/>
          <p:nvPr/>
        </p:nvSpPr>
        <p:spPr>
          <a:xfrm>
            <a:off x="247426" y="4582758"/>
            <a:ext cx="11811247" cy="1384995"/>
          </a:xfrm>
          <a:prstGeom prst="rect">
            <a:avLst/>
          </a:prstGeom>
          <a:noFill/>
        </p:spPr>
        <p:txBody>
          <a:bodyPr wrap="none" rtlCol="0">
            <a:spAutoFit/>
          </a:bodyPr>
          <a:lstStyle/>
          <a:p>
            <a:r>
              <a:rPr lang="en-US" sz="2800" b="1" dirty="0">
                <a:solidFill>
                  <a:srgbClr val="FFC000"/>
                </a:solidFill>
                <a:latin typeface="Comic Sans MS" panose="030F0702030302020204" pitchFamily="66" charset="0"/>
              </a:rPr>
              <a:t>Adult two-spotted spider             Heavy spider mite infestation</a:t>
            </a:r>
          </a:p>
          <a:p>
            <a:r>
              <a:rPr lang="en-US" sz="2800" b="1" dirty="0">
                <a:solidFill>
                  <a:srgbClr val="FFC000"/>
                </a:solidFill>
                <a:latin typeface="Comic Sans MS" panose="030F0702030302020204" pitchFamily="66" charset="0"/>
              </a:rPr>
              <a:t>mite with eggs on leaf                showing mottled leaf</a:t>
            </a:r>
          </a:p>
          <a:p>
            <a:r>
              <a:rPr lang="en-US" sz="2800" b="1" dirty="0">
                <a:solidFill>
                  <a:srgbClr val="FFC000"/>
                </a:solidFill>
                <a:latin typeface="Comic Sans MS" panose="030F0702030302020204" pitchFamily="66" charset="0"/>
              </a:rPr>
              <a:t>underside </a:t>
            </a:r>
          </a:p>
        </p:txBody>
      </p:sp>
    </p:spTree>
    <p:extLst>
      <p:ext uri="{BB962C8B-B14F-4D97-AF65-F5344CB8AC3E}">
        <p14:creationId xmlns:p14="http://schemas.microsoft.com/office/powerpoint/2010/main" val="333955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30373" y="123371"/>
            <a:ext cx="12272010" cy="2508318"/>
          </a:xfrm>
        </p:spPr>
        <p:txBody>
          <a:bodyPr>
            <a:noAutofit/>
          </a:bodyPr>
          <a:lstStyle/>
          <a:p>
            <a:pPr algn="ctr"/>
            <a:r>
              <a:rPr lang="en-US" sz="4400" b="1" dirty="0">
                <a:solidFill>
                  <a:srgbClr val="FFC000"/>
                </a:solidFill>
                <a:latin typeface="Comic Sans MS" panose="030F0702030302020204" pitchFamily="66" charset="0"/>
              </a:rPr>
              <a:t>Dr. Robert w. mcmahon</a:t>
            </a:r>
            <a:br>
              <a:rPr lang="en-US" sz="4400" b="1" dirty="0">
                <a:solidFill>
                  <a:srgbClr val="FFC000"/>
                </a:solidFill>
                <a:latin typeface="Comic Sans MS" panose="030F0702030302020204" pitchFamily="66" charset="0"/>
              </a:rPr>
            </a:br>
            <a:r>
              <a:rPr lang="en-US" sz="4400" b="1" dirty="0">
                <a:solidFill>
                  <a:srgbClr val="FFC000"/>
                </a:solidFill>
                <a:latin typeface="Comic Sans MS" panose="030F0702030302020204" pitchFamily="66" charset="0"/>
              </a:rPr>
              <a:t>associate professor emeritus</a:t>
            </a:r>
            <a:br>
              <a:rPr lang="en-US" sz="4400" b="1" dirty="0">
                <a:solidFill>
                  <a:srgbClr val="FFC000"/>
                </a:solidFill>
                <a:latin typeface="Comic Sans MS" panose="030F0702030302020204" pitchFamily="66" charset="0"/>
              </a:rPr>
            </a:br>
            <a:r>
              <a:rPr lang="en-US" sz="4400" b="1" dirty="0">
                <a:solidFill>
                  <a:srgbClr val="FFC000"/>
                </a:solidFill>
                <a:latin typeface="Comic Sans MS" panose="030F0702030302020204" pitchFamily="66" charset="0"/>
              </a:rPr>
              <a:t>ohio state ati </a:t>
            </a:r>
          </a:p>
        </p:txBody>
      </p:sp>
      <p:pic>
        <p:nvPicPr>
          <p:cNvPr id="7" name="Picture 6">
            <a:extLst>
              <a:ext uri="{FF2B5EF4-FFF2-40B4-BE49-F238E27FC236}">
                <a16:creationId xmlns:a16="http://schemas.microsoft.com/office/drawing/2014/main" id="{57D6BD9F-832A-4F72-AC22-29A27DD2F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3230" y="2740458"/>
            <a:ext cx="4484649" cy="3363486"/>
          </a:xfrm>
          <a:prstGeom prst="rect">
            <a:avLst/>
          </a:prstGeom>
        </p:spPr>
      </p:pic>
      <p:pic>
        <p:nvPicPr>
          <p:cNvPr id="5" name="Content Placeholder 6" descr="-Fe Zinnia, 8 Feb 2010.JPG">
            <a:extLst>
              <a:ext uri="{FF2B5EF4-FFF2-40B4-BE49-F238E27FC236}">
                <a16:creationId xmlns:a16="http://schemas.microsoft.com/office/drawing/2014/main" id="{6DD929AD-2B1B-41DA-8AE0-DEAFF2ED5A60}"/>
              </a:ext>
            </a:extLst>
          </p:cNvPr>
          <p:cNvPicPr>
            <a:picLocks noChangeAspect="1"/>
          </p:cNvPicPr>
          <p:nvPr/>
        </p:nvPicPr>
        <p:blipFill>
          <a:blip r:embed="rId3"/>
          <a:srcRect/>
          <a:stretch>
            <a:fillRect/>
          </a:stretch>
        </p:blipFill>
        <p:spPr>
          <a:xfrm>
            <a:off x="734122" y="2740456"/>
            <a:ext cx="4484649" cy="3363487"/>
          </a:xfrm>
          <a:prstGeom prst="rect">
            <a:avLst/>
          </a:prstGeom>
        </p:spPr>
      </p:pic>
    </p:spTree>
    <p:extLst>
      <p:ext uri="{BB962C8B-B14F-4D97-AF65-F5344CB8AC3E}">
        <p14:creationId xmlns:p14="http://schemas.microsoft.com/office/powerpoint/2010/main" val="40936926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0" y="422443"/>
            <a:ext cx="4819650" cy="3614737"/>
          </a:xfrm>
        </p:spPr>
      </p:pic>
      <p:pic>
        <p:nvPicPr>
          <p:cNvPr id="5" name="Content Placeholder 4">
            <a:extLst>
              <a:ext uri="{FF2B5EF4-FFF2-40B4-BE49-F238E27FC236}">
                <a16:creationId xmlns:a16="http://schemas.microsoft.com/office/drawing/2014/main" id="{DB628FF9-BC23-4681-D879-AFC7901D8903}"/>
              </a:ext>
            </a:extLst>
          </p:cNvPr>
          <p:cNvPicPr>
            <a:picLocks noGrp="1" noChangeAspect="1"/>
          </p:cNvPicPr>
          <p:nvPr>
            <p:ph sz="half" idx="4294967295"/>
          </p:nvPr>
        </p:nvPicPr>
        <p:blipFill>
          <a:blip r:embed="rId3"/>
          <a:stretch>
            <a:fillRect/>
          </a:stretch>
        </p:blipFill>
        <p:spPr>
          <a:xfrm>
            <a:off x="7372352" y="422443"/>
            <a:ext cx="4559300" cy="3421063"/>
          </a:xfrm>
          <a:prstGeom prst="rect">
            <a:avLst/>
          </a:prstGeom>
        </p:spPr>
      </p:pic>
      <p:sp>
        <p:nvSpPr>
          <p:cNvPr id="11" name="TextBox 10">
            <a:extLst>
              <a:ext uri="{FF2B5EF4-FFF2-40B4-BE49-F238E27FC236}">
                <a16:creationId xmlns:a16="http://schemas.microsoft.com/office/drawing/2014/main" id="{226E1513-2F61-7376-BA2A-A64E5B8DB211}"/>
              </a:ext>
            </a:extLst>
          </p:cNvPr>
          <p:cNvSpPr txBox="1"/>
          <p:nvPr/>
        </p:nvSpPr>
        <p:spPr>
          <a:xfrm>
            <a:off x="0" y="4227755"/>
            <a:ext cx="12263294" cy="830997"/>
          </a:xfrm>
          <a:prstGeom prst="rect">
            <a:avLst/>
          </a:prstGeom>
          <a:noFill/>
        </p:spPr>
        <p:txBody>
          <a:bodyPr wrap="none" rtlCol="0">
            <a:spAutoFit/>
          </a:bodyPr>
          <a:lstStyle/>
          <a:p>
            <a:r>
              <a:rPr lang="en-US" sz="2400" b="1" dirty="0">
                <a:solidFill>
                  <a:srgbClr val="FFC000"/>
                </a:solidFill>
                <a:latin typeface="Comic Sans MS" panose="030F0702030302020204" pitchFamily="66" charset="0"/>
              </a:rPr>
              <a:t>Mottled palm frond from spider						Adult spider mites and webbing</a:t>
            </a:r>
          </a:p>
          <a:p>
            <a:r>
              <a:rPr lang="en-US" sz="2400" b="1" dirty="0">
                <a:solidFill>
                  <a:srgbClr val="FFC000"/>
                </a:solidFill>
                <a:latin typeface="Comic Sans MS" panose="030F0702030302020204" pitchFamily="66" charset="0"/>
              </a:rPr>
              <a:t>mite feeding underneath foliage						on heavily infested leaf</a:t>
            </a:r>
          </a:p>
        </p:txBody>
      </p:sp>
    </p:spTree>
    <p:extLst>
      <p:ext uri="{BB962C8B-B14F-4D97-AF65-F5344CB8AC3E}">
        <p14:creationId xmlns:p14="http://schemas.microsoft.com/office/powerpoint/2010/main" val="3005602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19575995-44B5-F1CD-3908-FED07C18C79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45200FF-4BEA-EA8D-7DAC-453146B8EB62}"/>
              </a:ext>
            </a:extLst>
          </p:cNvPr>
          <p:cNvPicPr>
            <a:picLocks noChangeAspect="1"/>
          </p:cNvPicPr>
          <p:nvPr/>
        </p:nvPicPr>
        <p:blipFill>
          <a:blip r:embed="rId2"/>
          <a:stretch>
            <a:fillRect/>
          </a:stretch>
        </p:blipFill>
        <p:spPr>
          <a:xfrm>
            <a:off x="139850" y="172123"/>
            <a:ext cx="5794787" cy="4346090"/>
          </a:xfrm>
          <a:prstGeom prst="rect">
            <a:avLst/>
          </a:prstGeom>
        </p:spPr>
      </p:pic>
      <p:pic>
        <p:nvPicPr>
          <p:cNvPr id="7" name="Picture 6">
            <a:extLst>
              <a:ext uri="{FF2B5EF4-FFF2-40B4-BE49-F238E27FC236}">
                <a16:creationId xmlns:a16="http://schemas.microsoft.com/office/drawing/2014/main" id="{40F8CB05-18C4-B7B9-9018-986C61F8BF64}"/>
              </a:ext>
            </a:extLst>
          </p:cNvPr>
          <p:cNvPicPr>
            <a:picLocks noChangeAspect="1"/>
          </p:cNvPicPr>
          <p:nvPr/>
        </p:nvPicPr>
        <p:blipFill>
          <a:blip r:embed="rId3"/>
          <a:stretch>
            <a:fillRect/>
          </a:stretch>
        </p:blipFill>
        <p:spPr>
          <a:xfrm>
            <a:off x="7981951" y="172122"/>
            <a:ext cx="3203089" cy="4270785"/>
          </a:xfrm>
          <a:prstGeom prst="rect">
            <a:avLst/>
          </a:prstGeom>
        </p:spPr>
      </p:pic>
      <p:sp>
        <p:nvSpPr>
          <p:cNvPr id="8" name="TextBox 7">
            <a:extLst>
              <a:ext uri="{FF2B5EF4-FFF2-40B4-BE49-F238E27FC236}">
                <a16:creationId xmlns:a16="http://schemas.microsoft.com/office/drawing/2014/main" id="{64C44373-FA8F-411F-E3F0-BEA0A23BBD06}"/>
              </a:ext>
            </a:extLst>
          </p:cNvPr>
          <p:cNvSpPr txBox="1"/>
          <p:nvPr/>
        </p:nvSpPr>
        <p:spPr>
          <a:xfrm>
            <a:off x="290456" y="4937760"/>
            <a:ext cx="11767965" cy="954107"/>
          </a:xfrm>
          <a:prstGeom prst="rect">
            <a:avLst/>
          </a:prstGeom>
          <a:noFill/>
        </p:spPr>
        <p:txBody>
          <a:bodyPr wrap="none" rtlCol="0">
            <a:spAutoFit/>
          </a:bodyPr>
          <a:lstStyle/>
          <a:p>
            <a:r>
              <a:rPr lang="en-US" sz="2800" b="1" dirty="0">
                <a:solidFill>
                  <a:srgbClr val="FFC000"/>
                </a:solidFill>
                <a:latin typeface="Comic Sans MS" panose="030F0702030302020204" pitchFamily="66" charset="0"/>
              </a:rPr>
              <a:t>Alocasia leaf with webbing due					  Extreme mottling on a</a:t>
            </a:r>
          </a:p>
          <a:p>
            <a:r>
              <a:rPr lang="en-US" sz="2800" b="1" dirty="0">
                <a:solidFill>
                  <a:srgbClr val="FFC000"/>
                </a:solidFill>
                <a:latin typeface="Comic Sans MS" panose="030F0702030302020204" pitchFamily="66" charset="0"/>
              </a:rPr>
              <a:t>to a heavy spider mite infestation           palm frond</a:t>
            </a:r>
          </a:p>
        </p:txBody>
      </p:sp>
    </p:spTree>
    <p:extLst>
      <p:ext uri="{BB962C8B-B14F-4D97-AF65-F5344CB8AC3E}">
        <p14:creationId xmlns:p14="http://schemas.microsoft.com/office/powerpoint/2010/main" val="6401523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774DCC31-3107-DDCE-92C4-EA154CE7D0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73F82D0-DAEF-BA60-5BA0-26DA1F468986}"/>
              </a:ext>
            </a:extLst>
          </p:cNvPr>
          <p:cNvSpPr>
            <a:spLocks noGrp="1"/>
          </p:cNvSpPr>
          <p:nvPr>
            <p:ph type="title"/>
          </p:nvPr>
        </p:nvSpPr>
        <p:spPr>
          <a:xfrm>
            <a:off x="0" y="-77395"/>
            <a:ext cx="12191999" cy="940995"/>
          </a:xfrm>
        </p:spPr>
        <p:txBody>
          <a:bodyPr>
            <a:noAutofit/>
          </a:bodyPr>
          <a:lstStyle/>
          <a:p>
            <a:pPr algn="ctr"/>
            <a:r>
              <a:rPr lang="en-US" sz="4400" b="1" dirty="0">
                <a:solidFill>
                  <a:srgbClr val="FFC000"/>
                </a:solidFill>
                <a:latin typeface="Comic Sans MS" panose="030F0702030302020204" pitchFamily="66" charset="0"/>
              </a:rPr>
              <a:t>SPIDER MITE CONTROL</a:t>
            </a:r>
          </a:p>
        </p:txBody>
      </p:sp>
      <p:sp>
        <p:nvSpPr>
          <p:cNvPr id="8" name="Text Placeholder 7">
            <a:extLst>
              <a:ext uri="{FF2B5EF4-FFF2-40B4-BE49-F238E27FC236}">
                <a16:creationId xmlns:a16="http://schemas.microsoft.com/office/drawing/2014/main" id="{6D4D4F6B-2E1C-B1B8-4337-DE1CB86DBDED}"/>
              </a:ext>
            </a:extLst>
          </p:cNvPr>
          <p:cNvSpPr>
            <a:spLocks noGrp="1"/>
          </p:cNvSpPr>
          <p:nvPr>
            <p:ph type="body" idx="1"/>
          </p:nvPr>
        </p:nvSpPr>
        <p:spPr>
          <a:xfrm>
            <a:off x="-1" y="1107140"/>
            <a:ext cx="12191999" cy="5648661"/>
          </a:xfrm>
        </p:spPr>
        <p:txBody>
          <a:bodyPr>
            <a:normAutofit/>
          </a:bodyPr>
          <a:lstStyle/>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Spider mites may be controlled by simply spraying infested areas of the plant with water, spraying the undersides of the leaves. Repeat weekly for several weeks until mites are not detected.</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For webbed-over plants, discard infested plants by placing in a bag to transport for disposal.</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You may also apply horticultural soaps and oils to combat infestations.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Biological control by predatory mites can be effective, provided populations of the mites are low, requiring frequent inspection of plants to detect early infestations.</a:t>
            </a:r>
          </a:p>
          <a:p>
            <a:pPr marL="457200" indent="-457200">
              <a:buFont typeface="Wingdings" panose="05000000000000000000" pitchFamily="2" charset="2"/>
              <a:buChar char="Ø"/>
            </a:pPr>
            <a:endParaRPr lang="en-US" sz="28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653989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DF64D989-6F20-577B-1784-9ED0CC6B55D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BF5B79F-DF06-E1DF-9664-859FE4C3F7CB}"/>
              </a:ext>
            </a:extLst>
          </p:cNvPr>
          <p:cNvSpPr>
            <a:spLocks noGrp="1"/>
          </p:cNvSpPr>
          <p:nvPr>
            <p:ph type="title"/>
          </p:nvPr>
        </p:nvSpPr>
        <p:spPr>
          <a:xfrm>
            <a:off x="0" y="0"/>
            <a:ext cx="12192000" cy="911692"/>
          </a:xfrm>
        </p:spPr>
        <p:txBody>
          <a:bodyPr>
            <a:noAutofit/>
          </a:bodyPr>
          <a:lstStyle/>
          <a:p>
            <a:pPr algn="ctr"/>
            <a:r>
              <a:rPr lang="en-US" sz="4800" b="1" dirty="0">
                <a:solidFill>
                  <a:srgbClr val="FFC000"/>
                </a:solidFill>
                <a:latin typeface="Comic Sans MS" panose="030F0702030302020204" pitchFamily="66" charset="0"/>
              </a:rPr>
              <a:t>Whiteflies   </a:t>
            </a:r>
          </a:p>
        </p:txBody>
      </p:sp>
      <p:sp>
        <p:nvSpPr>
          <p:cNvPr id="2" name="Text Placeholder 1">
            <a:extLst>
              <a:ext uri="{FF2B5EF4-FFF2-40B4-BE49-F238E27FC236}">
                <a16:creationId xmlns:a16="http://schemas.microsoft.com/office/drawing/2014/main" id="{FFEEB92B-261E-1B1F-9172-051C8C7B87B5}"/>
              </a:ext>
            </a:extLst>
          </p:cNvPr>
          <p:cNvSpPr>
            <a:spLocks noGrp="1"/>
          </p:cNvSpPr>
          <p:nvPr>
            <p:ph type="body" idx="1"/>
          </p:nvPr>
        </p:nvSpPr>
        <p:spPr>
          <a:xfrm>
            <a:off x="92543" y="887487"/>
            <a:ext cx="12099457" cy="2407920"/>
          </a:xfrm>
        </p:spPr>
        <p:txBody>
          <a:bodyPr>
            <a:normAutofit/>
          </a:bodyPr>
          <a:lstStyle/>
          <a:p>
            <a:pPr marL="514350" indent="-514350">
              <a:buFont typeface="Wingdings" panose="05000000000000000000" pitchFamily="2" charset="2"/>
              <a:buChar char="Ø"/>
            </a:pPr>
            <a:r>
              <a:rPr lang="en-US" sz="2800" b="1" dirty="0">
                <a:solidFill>
                  <a:srgbClr val="FFC000"/>
                </a:solidFill>
                <a:latin typeface="Comic Sans MS" panose="030F0702030302020204" pitchFamily="66" charset="0"/>
              </a:rPr>
              <a:t>Whiteflies are small white/whitish insects that infest a wide variety of herbaceous and woody species.  Poinsettias and many vegetable crops are especially vulnerable.</a:t>
            </a:r>
          </a:p>
          <a:p>
            <a:pPr marL="514350" indent="-514350">
              <a:buFont typeface="Wingdings" panose="05000000000000000000" pitchFamily="2" charset="2"/>
              <a:buChar char="Ø"/>
            </a:pPr>
            <a:r>
              <a:rPr lang="en-US" sz="2800" b="1" dirty="0">
                <a:solidFill>
                  <a:srgbClr val="FFC000"/>
                </a:solidFill>
                <a:latin typeface="Comic Sans MS" panose="030F0702030302020204" pitchFamily="66" charset="0"/>
              </a:rPr>
              <a:t>The greenhouse whitefly and sweet potato whitefly are the two species most commonly infesting ornamental and vegetable crops.</a:t>
            </a:r>
          </a:p>
        </p:txBody>
      </p:sp>
      <p:pic>
        <p:nvPicPr>
          <p:cNvPr id="8" name="Picture 7">
            <a:extLst>
              <a:ext uri="{FF2B5EF4-FFF2-40B4-BE49-F238E27FC236}">
                <a16:creationId xmlns:a16="http://schemas.microsoft.com/office/drawing/2014/main" id="{738975DA-9E78-F1A0-D85F-50188ACF4AC8}"/>
              </a:ext>
            </a:extLst>
          </p:cNvPr>
          <p:cNvPicPr>
            <a:picLocks noChangeAspect="1"/>
          </p:cNvPicPr>
          <p:nvPr/>
        </p:nvPicPr>
        <p:blipFill>
          <a:blip r:embed="rId2"/>
          <a:stretch>
            <a:fillRect/>
          </a:stretch>
        </p:blipFill>
        <p:spPr>
          <a:xfrm>
            <a:off x="1441525" y="3295407"/>
            <a:ext cx="3302107" cy="2587365"/>
          </a:xfrm>
          <a:prstGeom prst="rect">
            <a:avLst/>
          </a:prstGeom>
        </p:spPr>
      </p:pic>
      <p:pic>
        <p:nvPicPr>
          <p:cNvPr id="10" name="Picture 9">
            <a:extLst>
              <a:ext uri="{FF2B5EF4-FFF2-40B4-BE49-F238E27FC236}">
                <a16:creationId xmlns:a16="http://schemas.microsoft.com/office/drawing/2014/main" id="{5F71C2FD-E833-4D33-8CA3-4F848B4BB6D2}"/>
              </a:ext>
            </a:extLst>
          </p:cNvPr>
          <p:cNvPicPr>
            <a:picLocks noChangeAspect="1"/>
          </p:cNvPicPr>
          <p:nvPr/>
        </p:nvPicPr>
        <p:blipFill>
          <a:blip r:embed="rId3"/>
          <a:stretch>
            <a:fillRect/>
          </a:stretch>
        </p:blipFill>
        <p:spPr>
          <a:xfrm>
            <a:off x="8922914" y="3295407"/>
            <a:ext cx="1740449" cy="2613840"/>
          </a:xfrm>
          <a:prstGeom prst="rect">
            <a:avLst/>
          </a:prstGeom>
        </p:spPr>
      </p:pic>
      <p:sp>
        <p:nvSpPr>
          <p:cNvPr id="3" name="TextBox 2">
            <a:extLst>
              <a:ext uri="{FF2B5EF4-FFF2-40B4-BE49-F238E27FC236}">
                <a16:creationId xmlns:a16="http://schemas.microsoft.com/office/drawing/2014/main" id="{997CDFC5-FD40-399B-85F0-F58E550D35C2}"/>
              </a:ext>
            </a:extLst>
          </p:cNvPr>
          <p:cNvSpPr txBox="1"/>
          <p:nvPr/>
        </p:nvSpPr>
        <p:spPr>
          <a:xfrm>
            <a:off x="92543" y="5882772"/>
            <a:ext cx="12192000" cy="954107"/>
          </a:xfrm>
          <a:prstGeom prst="rect">
            <a:avLst/>
          </a:prstGeom>
          <a:noFill/>
        </p:spPr>
        <p:txBody>
          <a:bodyPr wrap="square" rtlCol="0">
            <a:spAutoFit/>
          </a:bodyPr>
          <a:lstStyle/>
          <a:p>
            <a:r>
              <a:rPr lang="en-US" sz="2800" b="1" dirty="0">
                <a:solidFill>
                  <a:srgbClr val="FFC000"/>
                </a:solidFill>
                <a:latin typeface="Comic Sans MS" panose="030F0702030302020204" pitchFamily="66" charset="0"/>
              </a:rPr>
              <a:t>Greenhouse WFs and larval stage            Sweet potato WF adult</a:t>
            </a:r>
          </a:p>
          <a:p>
            <a:r>
              <a:rPr lang="en-US" sz="2800" b="1" dirty="0">
                <a:solidFill>
                  <a:srgbClr val="FFC000"/>
                </a:solidFill>
                <a:latin typeface="Comic Sans MS" panose="030F0702030302020204" pitchFamily="66" charset="0"/>
              </a:rPr>
              <a:t>White horizontal wings over bodies          Angled yellowish wings</a:t>
            </a:r>
          </a:p>
        </p:txBody>
      </p:sp>
    </p:spTree>
    <p:extLst>
      <p:ext uri="{BB962C8B-B14F-4D97-AF65-F5344CB8AC3E}">
        <p14:creationId xmlns:p14="http://schemas.microsoft.com/office/powerpoint/2010/main" val="3613735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133C6168-F20A-5046-E846-1D6A5D69C8F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301FA14-FB7C-C699-CDE8-D3B0DAB32F88}"/>
              </a:ext>
            </a:extLst>
          </p:cNvPr>
          <p:cNvSpPr>
            <a:spLocks noGrp="1"/>
          </p:cNvSpPr>
          <p:nvPr>
            <p:ph type="title"/>
          </p:nvPr>
        </p:nvSpPr>
        <p:spPr>
          <a:xfrm>
            <a:off x="0" y="0"/>
            <a:ext cx="12192000" cy="911692"/>
          </a:xfrm>
        </p:spPr>
        <p:txBody>
          <a:bodyPr>
            <a:noAutofit/>
          </a:bodyPr>
          <a:lstStyle/>
          <a:p>
            <a:pPr algn="ctr"/>
            <a:r>
              <a:rPr lang="en-US" sz="4800" b="1" dirty="0">
                <a:solidFill>
                  <a:srgbClr val="FFC000"/>
                </a:solidFill>
                <a:latin typeface="Comic Sans MS" panose="030F0702030302020204" pitchFamily="66" charset="0"/>
              </a:rPr>
              <a:t>Whiteflies   </a:t>
            </a:r>
          </a:p>
        </p:txBody>
      </p:sp>
      <p:sp>
        <p:nvSpPr>
          <p:cNvPr id="2" name="Text Placeholder 1">
            <a:extLst>
              <a:ext uri="{FF2B5EF4-FFF2-40B4-BE49-F238E27FC236}">
                <a16:creationId xmlns:a16="http://schemas.microsoft.com/office/drawing/2014/main" id="{925BB22B-3CF2-5E5A-AEFB-E1A4A19010B5}"/>
              </a:ext>
            </a:extLst>
          </p:cNvPr>
          <p:cNvSpPr>
            <a:spLocks noGrp="1"/>
          </p:cNvSpPr>
          <p:nvPr>
            <p:ph type="body" idx="1"/>
          </p:nvPr>
        </p:nvSpPr>
        <p:spPr>
          <a:xfrm>
            <a:off x="92543" y="887486"/>
            <a:ext cx="12099457" cy="5846801"/>
          </a:xfrm>
        </p:spPr>
        <p:txBody>
          <a:bodyPr>
            <a:normAutofit lnSpcReduction="10000"/>
          </a:bodyPr>
          <a:lstStyle/>
          <a:p>
            <a:pPr marL="514350" indent="-514350">
              <a:buFont typeface="Wingdings" panose="05000000000000000000" pitchFamily="2" charset="2"/>
              <a:buChar char="Ø"/>
            </a:pPr>
            <a:r>
              <a:rPr lang="en-US" sz="2800" b="1" dirty="0">
                <a:solidFill>
                  <a:srgbClr val="FFC000"/>
                </a:solidFill>
                <a:latin typeface="Comic Sans MS" panose="030F0702030302020204" pitchFamily="66" charset="0"/>
              </a:rPr>
              <a:t>Whiteflies have piercing sucking mouthparts that are inserted into leaf tissue, sucking out the sap.</a:t>
            </a:r>
          </a:p>
          <a:p>
            <a:pPr marL="514350" indent="-514350">
              <a:buFont typeface="Wingdings" panose="05000000000000000000" pitchFamily="2" charset="2"/>
              <a:buChar char="Ø"/>
            </a:pPr>
            <a:r>
              <a:rPr lang="en-US" sz="2800" b="1" dirty="0">
                <a:solidFill>
                  <a:srgbClr val="FFC000"/>
                </a:solidFill>
                <a:latin typeface="Comic Sans MS" panose="030F0702030302020204" pitchFamily="66" charset="0"/>
              </a:rPr>
              <a:t>Whiteflies feed primarily the undersides of leaves. </a:t>
            </a:r>
          </a:p>
          <a:p>
            <a:pPr marL="514350" indent="-514350">
              <a:buFont typeface="Wingdings" panose="05000000000000000000" pitchFamily="2" charset="2"/>
              <a:buChar char="Ø"/>
            </a:pPr>
            <a:r>
              <a:rPr lang="en-US" sz="2800" b="1" dirty="0">
                <a:solidFill>
                  <a:srgbClr val="FFC000"/>
                </a:solidFill>
                <a:latin typeface="Comic Sans MS" panose="030F0702030302020204" pitchFamily="66" charset="0"/>
              </a:rPr>
              <a:t>Adults also lay their eggs on leaf undersides which hatch into larva that feed on the leaves.</a:t>
            </a:r>
          </a:p>
          <a:p>
            <a:pPr marL="514350" indent="-514350">
              <a:buFont typeface="Wingdings" panose="05000000000000000000" pitchFamily="2" charset="2"/>
              <a:buChar char="Ø"/>
            </a:pPr>
            <a:r>
              <a:rPr lang="en-US" sz="2800" b="1" dirty="0">
                <a:solidFill>
                  <a:srgbClr val="FFC000"/>
                </a:solidFill>
                <a:latin typeface="Comic Sans MS" panose="030F0702030302020204" pitchFamily="66" charset="0"/>
              </a:rPr>
              <a:t>As with other pests feeding on sap, whitefly adults secrete honeydew that coats leaves below, with black sooty mold growing on the honeydew.</a:t>
            </a:r>
          </a:p>
          <a:p>
            <a:pPr marL="514350" indent="-514350">
              <a:buFont typeface="Wingdings" panose="05000000000000000000" pitchFamily="2" charset="2"/>
              <a:buChar char="Ø"/>
            </a:pPr>
            <a:r>
              <a:rPr lang="en-US" sz="2800" b="1" dirty="0">
                <a:solidFill>
                  <a:srgbClr val="FFC000"/>
                </a:solidFill>
                <a:latin typeface="Comic Sans MS" panose="030F0702030302020204" pitchFamily="66" charset="0"/>
              </a:rPr>
              <a:t>Inspect lower leaves for adults and larval stages and implement control measures as </a:t>
            </a:r>
            <a:r>
              <a:rPr lang="en-US" sz="2800" b="1" i="1" dirty="0">
                <a:solidFill>
                  <a:srgbClr val="FFC000"/>
                </a:solidFill>
                <a:latin typeface="Comic Sans MS" panose="030F0702030302020204" pitchFamily="66" charset="0"/>
              </a:rPr>
              <a:t>soon as possible</a:t>
            </a:r>
            <a:r>
              <a:rPr lang="en-US" sz="2800" b="1" dirty="0">
                <a:solidFill>
                  <a:srgbClr val="FFC000"/>
                </a:solidFill>
                <a:latin typeface="Comic Sans MS" panose="030F0702030302020204" pitchFamily="66" charset="0"/>
              </a:rPr>
              <a:t>: horticultural oils and soaps; biological control using </a:t>
            </a:r>
            <a:r>
              <a:rPr lang="en-US" sz="2800" b="1" i="1" dirty="0" err="1">
                <a:solidFill>
                  <a:srgbClr val="FFC000"/>
                </a:solidFill>
                <a:latin typeface="Comic Sans MS" panose="030F0702030302020204" pitchFamily="66" charset="0"/>
              </a:rPr>
              <a:t>Encarsia</a:t>
            </a:r>
            <a:r>
              <a:rPr lang="en-US" sz="2800" b="1" i="1" dirty="0">
                <a:solidFill>
                  <a:srgbClr val="FFC000"/>
                </a:solidFill>
                <a:latin typeface="Comic Sans MS" panose="030F0702030302020204" pitchFamily="66" charset="0"/>
              </a:rPr>
              <a:t> </a:t>
            </a:r>
            <a:r>
              <a:rPr lang="en-US" sz="2800" b="1" i="1" dirty="0" err="1">
                <a:solidFill>
                  <a:srgbClr val="FFC000"/>
                </a:solidFill>
                <a:latin typeface="Comic Sans MS" panose="030F0702030302020204" pitchFamily="66" charset="0"/>
              </a:rPr>
              <a:t>formosa</a:t>
            </a:r>
            <a:r>
              <a:rPr lang="en-US" sz="2800" b="1" dirty="0">
                <a:solidFill>
                  <a:srgbClr val="FFC000"/>
                </a:solidFill>
                <a:latin typeface="Comic Sans MS" panose="030F0702030302020204" pitchFamily="66" charset="0"/>
              </a:rPr>
              <a:t>, a parasitic wasp; and remove weeds that will harbor pests and pathogens! </a:t>
            </a:r>
          </a:p>
          <a:p>
            <a:pPr marL="514350" indent="-514350">
              <a:buFont typeface="Wingdings" panose="05000000000000000000" pitchFamily="2" charset="2"/>
              <a:buChar char="Ø"/>
            </a:pPr>
            <a:endParaRPr lang="en-US" sz="28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500082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6733"/>
            <a:ext cx="12272010" cy="886759"/>
          </a:xfrm>
        </p:spPr>
        <p:txBody>
          <a:bodyPr>
            <a:noAutofit/>
          </a:bodyPr>
          <a:lstStyle/>
          <a:p>
            <a:pPr algn="ctr"/>
            <a:r>
              <a:rPr lang="en-US" sz="4800" b="1" dirty="0">
                <a:solidFill>
                  <a:srgbClr val="FFC000"/>
                </a:solidFill>
                <a:latin typeface="Comic Sans MS" panose="030F0702030302020204" pitchFamily="66" charset="0"/>
              </a:rPr>
              <a:t>whiteflies</a:t>
            </a:r>
          </a:p>
        </p:txBody>
      </p:sp>
      <p:pic>
        <p:nvPicPr>
          <p:cNvPr id="5" name="Picture 7" descr="Whiteflies on leaf">
            <a:extLst>
              <a:ext uri="{FF2B5EF4-FFF2-40B4-BE49-F238E27FC236}">
                <a16:creationId xmlns:a16="http://schemas.microsoft.com/office/drawing/2014/main" id="{48A8FF0E-FB23-4EF5-8258-8188B101B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3231" y="1043493"/>
            <a:ext cx="5909535" cy="3898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28ED6DE-7558-9BF8-2C08-1E88EF9007B0}"/>
              </a:ext>
            </a:extLst>
          </p:cNvPr>
          <p:cNvPicPr>
            <a:picLocks noChangeAspect="1"/>
          </p:cNvPicPr>
          <p:nvPr/>
        </p:nvPicPr>
        <p:blipFill>
          <a:blip r:embed="rId3"/>
          <a:stretch>
            <a:fillRect/>
          </a:stretch>
        </p:blipFill>
        <p:spPr>
          <a:xfrm>
            <a:off x="6196144" y="1043492"/>
            <a:ext cx="5762235" cy="3898044"/>
          </a:xfrm>
          <a:prstGeom prst="rect">
            <a:avLst/>
          </a:prstGeom>
        </p:spPr>
      </p:pic>
      <p:sp>
        <p:nvSpPr>
          <p:cNvPr id="3" name="TextBox 2">
            <a:extLst>
              <a:ext uri="{FF2B5EF4-FFF2-40B4-BE49-F238E27FC236}">
                <a16:creationId xmlns:a16="http://schemas.microsoft.com/office/drawing/2014/main" id="{F1C6BB71-5D74-D298-E57C-77BA61BF0AD1}"/>
              </a:ext>
            </a:extLst>
          </p:cNvPr>
          <p:cNvSpPr txBox="1"/>
          <p:nvPr/>
        </p:nvSpPr>
        <p:spPr>
          <a:xfrm>
            <a:off x="40005" y="5291288"/>
            <a:ext cx="12192000" cy="954107"/>
          </a:xfrm>
          <a:prstGeom prst="rect">
            <a:avLst/>
          </a:prstGeom>
          <a:noFill/>
        </p:spPr>
        <p:txBody>
          <a:bodyPr wrap="square" rtlCol="0">
            <a:spAutoFit/>
          </a:bodyPr>
          <a:lstStyle/>
          <a:p>
            <a:r>
              <a:rPr lang="en-US" sz="2800" b="1" dirty="0">
                <a:solidFill>
                  <a:srgbClr val="FFC000"/>
                </a:solidFill>
                <a:latin typeface="Comic Sans MS" panose="030F0702030302020204" pitchFamily="66" charset="0"/>
              </a:rPr>
              <a:t>Greenhouse WF adults feeding     An </a:t>
            </a:r>
            <a:r>
              <a:rPr lang="en-US" sz="2800" b="1" i="1" dirty="0" err="1">
                <a:solidFill>
                  <a:srgbClr val="FFC000"/>
                </a:solidFill>
                <a:latin typeface="Comic Sans MS" panose="030F0702030302020204" pitchFamily="66" charset="0"/>
              </a:rPr>
              <a:t>Encarsia</a:t>
            </a:r>
            <a:r>
              <a:rPr lang="en-US" sz="2800" b="1" i="1" dirty="0">
                <a:solidFill>
                  <a:srgbClr val="FFC000"/>
                </a:solidFill>
                <a:latin typeface="Comic Sans MS" panose="030F0702030302020204" pitchFamily="66" charset="0"/>
              </a:rPr>
              <a:t> </a:t>
            </a:r>
            <a:r>
              <a:rPr lang="en-US" sz="2800" b="1" i="1" dirty="0" err="1">
                <a:solidFill>
                  <a:srgbClr val="FFC000"/>
                </a:solidFill>
                <a:latin typeface="Comic Sans MS" panose="030F0702030302020204" pitchFamily="66" charset="0"/>
              </a:rPr>
              <a:t>formosa</a:t>
            </a:r>
            <a:r>
              <a:rPr lang="en-US" sz="2800" b="1" i="1" dirty="0">
                <a:solidFill>
                  <a:srgbClr val="FFC000"/>
                </a:solidFill>
                <a:latin typeface="Comic Sans MS" panose="030F0702030302020204" pitchFamily="66" charset="0"/>
              </a:rPr>
              <a:t> </a:t>
            </a:r>
            <a:r>
              <a:rPr lang="en-US" sz="2800" b="1" dirty="0">
                <a:solidFill>
                  <a:srgbClr val="FFC000"/>
                </a:solidFill>
                <a:latin typeface="Comic Sans MS" panose="030F0702030302020204" pitchFamily="66" charset="0"/>
              </a:rPr>
              <a:t>wasp</a:t>
            </a:r>
          </a:p>
          <a:p>
            <a:r>
              <a:rPr lang="en-US" sz="2800" b="1" dirty="0">
                <a:solidFill>
                  <a:srgbClr val="FFC000"/>
                </a:solidFill>
                <a:latin typeface="Comic Sans MS" panose="030F0702030302020204" pitchFamily="66" charset="0"/>
              </a:rPr>
              <a:t>on the underside of a leaf          parasitizing a WF larval stage</a:t>
            </a:r>
          </a:p>
        </p:txBody>
      </p:sp>
    </p:spTree>
    <p:extLst>
      <p:ext uri="{BB962C8B-B14F-4D97-AF65-F5344CB8AC3E}">
        <p14:creationId xmlns:p14="http://schemas.microsoft.com/office/powerpoint/2010/main" val="4160765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89647" y="124012"/>
            <a:ext cx="12102353" cy="1027056"/>
          </a:xfrm>
        </p:spPr>
        <p:txBody>
          <a:bodyPr>
            <a:noAutofit/>
          </a:bodyPr>
          <a:lstStyle/>
          <a:p>
            <a:pPr algn="ctr"/>
            <a:r>
              <a:rPr lang="en-US" sz="4800" b="1" dirty="0">
                <a:solidFill>
                  <a:srgbClr val="FFC000"/>
                </a:solidFill>
                <a:latin typeface="Comic Sans MS" panose="030F0702030302020204" pitchFamily="66" charset="0"/>
              </a:rPr>
              <a:t>Western Flower Thrips</a:t>
            </a:r>
          </a:p>
        </p:txBody>
      </p:sp>
      <p:sp>
        <p:nvSpPr>
          <p:cNvPr id="2" name="Text Placeholder 1">
            <a:extLst>
              <a:ext uri="{FF2B5EF4-FFF2-40B4-BE49-F238E27FC236}">
                <a16:creationId xmlns:a16="http://schemas.microsoft.com/office/drawing/2014/main" id="{B216CC5A-9955-BBB7-5CA1-B9C7CEC60998}"/>
              </a:ext>
            </a:extLst>
          </p:cNvPr>
          <p:cNvSpPr>
            <a:spLocks noGrp="1"/>
          </p:cNvSpPr>
          <p:nvPr>
            <p:ph type="body" idx="1"/>
          </p:nvPr>
        </p:nvSpPr>
        <p:spPr>
          <a:xfrm>
            <a:off x="0" y="1484555"/>
            <a:ext cx="12191999" cy="5249433"/>
          </a:xfrm>
        </p:spPr>
        <p:txBody>
          <a:bodyPr>
            <a:normAutofit fontScale="92500" lnSpcReduction="10000"/>
          </a:bodyPr>
          <a:lstStyle/>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Western flower thrips are the most serious pest of almost all greenhouse flower crops and also infesting many vegetable crops, grasses, and fruit crops.</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Adults are tiny (1/16”), winged, yellowish/brown colored, and cylindrically shaped.</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Adults use their mouthparts to scrape immature leaf/petal surfaces and feed on the sap that emerges.</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Visible damage includes distorted/twisted petals and leaves, and puncture marks surrounded by discoloration.</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These pests are challenging to control as adults burrow into tight spaces, such as unexpanded leaves and flower buds to feed on young petals.</a:t>
            </a:r>
          </a:p>
        </p:txBody>
      </p:sp>
    </p:spTree>
    <p:extLst>
      <p:ext uri="{BB962C8B-B14F-4D97-AF65-F5344CB8AC3E}">
        <p14:creationId xmlns:p14="http://schemas.microsoft.com/office/powerpoint/2010/main" val="3029100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DC55FFD7-533D-1880-FC77-53121162D4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693D13F-3A39-9628-4610-C07C1B5F796C}"/>
              </a:ext>
            </a:extLst>
          </p:cNvPr>
          <p:cNvSpPr>
            <a:spLocks noGrp="1"/>
          </p:cNvSpPr>
          <p:nvPr>
            <p:ph type="title" idx="4294967295"/>
          </p:nvPr>
        </p:nvSpPr>
        <p:spPr>
          <a:xfrm>
            <a:off x="130373" y="123371"/>
            <a:ext cx="12272010" cy="995424"/>
          </a:xfrm>
        </p:spPr>
        <p:txBody>
          <a:bodyPr>
            <a:noAutofit/>
          </a:bodyPr>
          <a:lstStyle/>
          <a:p>
            <a:pPr algn="ctr"/>
            <a:r>
              <a:rPr lang="en-US" sz="4800" b="1" dirty="0">
                <a:solidFill>
                  <a:srgbClr val="FFC000"/>
                </a:solidFill>
                <a:latin typeface="Comic Sans MS" panose="030F0702030302020204" pitchFamily="66" charset="0"/>
              </a:rPr>
              <a:t>Western Flower Thrips</a:t>
            </a:r>
          </a:p>
        </p:txBody>
      </p:sp>
      <p:pic>
        <p:nvPicPr>
          <p:cNvPr id="5" name="Picture 4">
            <a:extLst>
              <a:ext uri="{FF2B5EF4-FFF2-40B4-BE49-F238E27FC236}">
                <a16:creationId xmlns:a16="http://schemas.microsoft.com/office/drawing/2014/main" id="{C022ABAC-44EB-384B-98A2-5123424FC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73" y="1418675"/>
            <a:ext cx="4023870" cy="2809422"/>
          </a:xfrm>
          <a:prstGeom prst="rect">
            <a:avLst/>
          </a:prstGeom>
        </p:spPr>
      </p:pic>
      <p:pic>
        <p:nvPicPr>
          <p:cNvPr id="8" name="Picture 7">
            <a:extLst>
              <a:ext uri="{FF2B5EF4-FFF2-40B4-BE49-F238E27FC236}">
                <a16:creationId xmlns:a16="http://schemas.microsoft.com/office/drawing/2014/main" id="{0CB80828-D97D-2204-08F9-02A8F29D9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864" y="1418675"/>
            <a:ext cx="3745895" cy="2809421"/>
          </a:xfrm>
          <a:prstGeom prst="rect">
            <a:avLst/>
          </a:prstGeom>
        </p:spPr>
      </p:pic>
      <p:pic>
        <p:nvPicPr>
          <p:cNvPr id="11" name="Picture 10">
            <a:extLst>
              <a:ext uri="{FF2B5EF4-FFF2-40B4-BE49-F238E27FC236}">
                <a16:creationId xmlns:a16="http://schemas.microsoft.com/office/drawing/2014/main" id="{77271EA5-D8BC-2CD1-8612-CBEE01FB0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5380" y="1418675"/>
            <a:ext cx="3616369" cy="2825229"/>
          </a:xfrm>
          <a:prstGeom prst="rect">
            <a:avLst/>
          </a:prstGeom>
        </p:spPr>
      </p:pic>
      <p:sp>
        <p:nvSpPr>
          <p:cNvPr id="2" name="TextBox 1">
            <a:extLst>
              <a:ext uri="{FF2B5EF4-FFF2-40B4-BE49-F238E27FC236}">
                <a16:creationId xmlns:a16="http://schemas.microsoft.com/office/drawing/2014/main" id="{926BA650-DCD7-C5EA-D66D-A7C77F077EE0}"/>
              </a:ext>
            </a:extLst>
          </p:cNvPr>
          <p:cNvSpPr txBox="1"/>
          <p:nvPr/>
        </p:nvSpPr>
        <p:spPr>
          <a:xfrm>
            <a:off x="130373" y="4346429"/>
            <a:ext cx="11854527" cy="1384995"/>
          </a:xfrm>
          <a:prstGeom prst="rect">
            <a:avLst/>
          </a:prstGeom>
          <a:noFill/>
        </p:spPr>
        <p:txBody>
          <a:bodyPr wrap="none" rtlCol="0">
            <a:spAutoFit/>
          </a:bodyPr>
          <a:lstStyle/>
          <a:p>
            <a:r>
              <a:rPr lang="en-US" sz="2800" b="1" dirty="0">
                <a:solidFill>
                  <a:srgbClr val="FFC000"/>
                </a:solidFill>
                <a:latin typeface="Comic Sans MS" panose="030F0702030302020204" pitchFamily="66" charset="0"/>
              </a:rPr>
              <a:t>Adult WF Thrips        Healthy gerbera       WF thrips-damaged</a:t>
            </a:r>
          </a:p>
          <a:p>
            <a:r>
              <a:rPr lang="en-US" sz="2800" b="1" dirty="0">
                <a:solidFill>
                  <a:srgbClr val="FFC000"/>
                </a:solidFill>
                <a:latin typeface="Comic Sans MS" panose="030F0702030302020204" pitchFamily="66" charset="0"/>
              </a:rPr>
              <a:t>Note the wings				flower                   gerbera flower with</a:t>
            </a:r>
          </a:p>
          <a:p>
            <a:r>
              <a:rPr lang="en-US" sz="2800" b="1" dirty="0">
                <a:solidFill>
                  <a:srgbClr val="FFC000"/>
                </a:solidFill>
                <a:latin typeface="Comic Sans MS" panose="030F0702030302020204" pitchFamily="66" charset="0"/>
              </a:rPr>
              <a:t>													              distorted petals</a:t>
            </a:r>
          </a:p>
        </p:txBody>
      </p:sp>
    </p:spTree>
    <p:extLst>
      <p:ext uri="{BB962C8B-B14F-4D97-AF65-F5344CB8AC3E}">
        <p14:creationId xmlns:p14="http://schemas.microsoft.com/office/powerpoint/2010/main" val="1477042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58057" y="39255"/>
            <a:ext cx="11990508" cy="939691"/>
          </a:xfrm>
        </p:spPr>
        <p:txBody>
          <a:bodyPr>
            <a:noAutofit/>
          </a:bodyPr>
          <a:lstStyle/>
          <a:p>
            <a:pPr algn="ctr"/>
            <a:r>
              <a:rPr lang="en-US" sz="4800" b="1" dirty="0">
                <a:solidFill>
                  <a:srgbClr val="FFC000"/>
                </a:solidFill>
                <a:latin typeface="Comic Sans MS" panose="030F0702030302020204" pitchFamily="66" charset="0"/>
              </a:rPr>
              <a:t>Western flower thrips</a:t>
            </a:r>
          </a:p>
        </p:txBody>
      </p:sp>
      <p:sp>
        <p:nvSpPr>
          <p:cNvPr id="2" name="Text Placeholder 1">
            <a:extLst>
              <a:ext uri="{FF2B5EF4-FFF2-40B4-BE49-F238E27FC236}">
                <a16:creationId xmlns:a16="http://schemas.microsoft.com/office/drawing/2014/main" id="{ED6D8BB1-5FC7-EC61-89DD-2CCA7EE2005F}"/>
              </a:ext>
            </a:extLst>
          </p:cNvPr>
          <p:cNvSpPr>
            <a:spLocks noGrp="1"/>
          </p:cNvSpPr>
          <p:nvPr>
            <p:ph type="body" idx="1"/>
          </p:nvPr>
        </p:nvSpPr>
        <p:spPr>
          <a:xfrm>
            <a:off x="58058" y="5195943"/>
            <a:ext cx="12133942" cy="1622801"/>
          </a:xfrm>
        </p:spPr>
        <p:txBody>
          <a:bodyPr>
            <a:normAutofit/>
          </a:bodyPr>
          <a:lstStyle/>
          <a:p>
            <a:r>
              <a:rPr lang="en-US" sz="2800" b="1" dirty="0">
                <a:solidFill>
                  <a:srgbClr val="FFC000"/>
                </a:solidFill>
                <a:latin typeface="Comic Sans MS" panose="030F0702030302020204" pitchFamily="66" charset="0"/>
              </a:rPr>
              <a:t>Western flower thrips’ feeding damage on a gerbera daisy plant and a poinsettia leaf.  Note the deformed growth and puncture wounds surrounded by discolored tissue.</a:t>
            </a:r>
          </a:p>
        </p:txBody>
      </p:sp>
      <p:pic>
        <p:nvPicPr>
          <p:cNvPr id="3" name="Picture 2">
            <a:extLst>
              <a:ext uri="{FF2B5EF4-FFF2-40B4-BE49-F238E27FC236}">
                <a16:creationId xmlns:a16="http://schemas.microsoft.com/office/drawing/2014/main" id="{FDE45948-4625-459B-8B6E-228DA7799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19" y="997856"/>
            <a:ext cx="5464033" cy="4098026"/>
          </a:xfrm>
          <a:prstGeom prst="rect">
            <a:avLst/>
          </a:prstGeom>
        </p:spPr>
      </p:pic>
      <p:pic>
        <p:nvPicPr>
          <p:cNvPr id="7" name="Picture 6">
            <a:extLst>
              <a:ext uri="{FF2B5EF4-FFF2-40B4-BE49-F238E27FC236}">
                <a16:creationId xmlns:a16="http://schemas.microsoft.com/office/drawing/2014/main" id="{57D6BD9F-832A-4F72-AC22-29A27DD2F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0981" y="1105304"/>
            <a:ext cx="5320772" cy="3990578"/>
          </a:xfrm>
          <a:prstGeom prst="rect">
            <a:avLst/>
          </a:prstGeom>
        </p:spPr>
      </p:pic>
    </p:spTree>
    <p:extLst>
      <p:ext uri="{BB962C8B-B14F-4D97-AF65-F5344CB8AC3E}">
        <p14:creationId xmlns:p14="http://schemas.microsoft.com/office/powerpoint/2010/main" val="8117421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33475A41-BD54-8B15-F627-8160E338A08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3EB591-CBE5-63F9-4AA3-22153AF1203D}"/>
              </a:ext>
            </a:extLst>
          </p:cNvPr>
          <p:cNvSpPr>
            <a:spLocks noGrp="1"/>
          </p:cNvSpPr>
          <p:nvPr>
            <p:ph type="title"/>
          </p:nvPr>
        </p:nvSpPr>
        <p:spPr>
          <a:xfrm>
            <a:off x="58057" y="39255"/>
            <a:ext cx="11990508" cy="939691"/>
          </a:xfrm>
        </p:spPr>
        <p:txBody>
          <a:bodyPr>
            <a:noAutofit/>
          </a:bodyPr>
          <a:lstStyle/>
          <a:p>
            <a:pPr algn="ctr"/>
            <a:r>
              <a:rPr lang="en-US" sz="4800" b="1" dirty="0">
                <a:solidFill>
                  <a:srgbClr val="FFC000"/>
                </a:solidFill>
                <a:latin typeface="Comic Sans MS" panose="030F0702030302020204" pitchFamily="66" charset="0"/>
              </a:rPr>
              <a:t>Western flower thrips</a:t>
            </a:r>
          </a:p>
        </p:txBody>
      </p:sp>
      <p:sp>
        <p:nvSpPr>
          <p:cNvPr id="2" name="Text Placeholder 1">
            <a:extLst>
              <a:ext uri="{FF2B5EF4-FFF2-40B4-BE49-F238E27FC236}">
                <a16:creationId xmlns:a16="http://schemas.microsoft.com/office/drawing/2014/main" id="{08E68316-BA5C-B5F7-1FD5-4059B689A1A3}"/>
              </a:ext>
            </a:extLst>
          </p:cNvPr>
          <p:cNvSpPr>
            <a:spLocks noGrp="1"/>
          </p:cNvSpPr>
          <p:nvPr>
            <p:ph type="body" idx="1"/>
          </p:nvPr>
        </p:nvSpPr>
        <p:spPr>
          <a:xfrm>
            <a:off x="58057" y="978946"/>
            <a:ext cx="12075886" cy="5723068"/>
          </a:xfrm>
        </p:spPr>
        <p:txBody>
          <a:bodyPr>
            <a:normAutofit lnSpcReduction="10000"/>
          </a:bodyPr>
          <a:lstStyle/>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Western flower thrips also transmit deadly viral diseases, such as the tomato spotted wilt virus and the impatiens necrotic spot virus, for which there is no cure!</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Remove all weeds as WF thrips will colonize them, serving to reinfest garden and greenhouse crops after control measures are implemented.</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Screen greenhouse vents to prevent adults from entering.</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Biological agents are available, such as predatory mites and nematodes that consume pupae in the soil.</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Horticultural oils and soaps can provide control, but need to be applied diligently over time to kill emerging larval stages from buds and immature leaves. </a:t>
            </a:r>
          </a:p>
        </p:txBody>
      </p:sp>
    </p:spTree>
    <p:extLst>
      <p:ext uri="{BB962C8B-B14F-4D97-AF65-F5344CB8AC3E}">
        <p14:creationId xmlns:p14="http://schemas.microsoft.com/office/powerpoint/2010/main" val="2890237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C6651D1-B464-4FD3-9E89-39159F540F27}"/>
              </a:ext>
            </a:extLst>
          </p:cNvPr>
          <p:cNvSpPr>
            <a:spLocks noGrp="1"/>
          </p:cNvSpPr>
          <p:nvPr>
            <p:ph type="title"/>
          </p:nvPr>
        </p:nvSpPr>
        <p:spPr>
          <a:xfrm>
            <a:off x="80679" y="537583"/>
            <a:ext cx="11908716" cy="1388036"/>
          </a:xfrm>
        </p:spPr>
        <p:txBody>
          <a:bodyPr>
            <a:noAutofit/>
          </a:bodyPr>
          <a:lstStyle/>
          <a:p>
            <a:pPr algn="ctr"/>
            <a:r>
              <a:rPr lang="en-US" sz="4000" b="1" dirty="0">
                <a:solidFill>
                  <a:srgbClr val="FFC000"/>
                </a:solidFill>
                <a:latin typeface="Comic Sans MS" panose="030F0702030302020204" pitchFamily="66" charset="0"/>
              </a:rPr>
              <a:t>Problems with ornamental plants and tips how to prevent and TREAT them</a:t>
            </a:r>
          </a:p>
        </p:txBody>
      </p:sp>
      <p:sp>
        <p:nvSpPr>
          <p:cNvPr id="10" name="Text Placeholder 9">
            <a:extLst>
              <a:ext uri="{FF2B5EF4-FFF2-40B4-BE49-F238E27FC236}">
                <a16:creationId xmlns:a16="http://schemas.microsoft.com/office/drawing/2014/main" id="{8DFA126D-A1E1-A7DE-E22C-31CF58145530}"/>
              </a:ext>
            </a:extLst>
          </p:cNvPr>
          <p:cNvSpPr>
            <a:spLocks noGrp="1"/>
          </p:cNvSpPr>
          <p:nvPr>
            <p:ph type="body" idx="1"/>
          </p:nvPr>
        </p:nvSpPr>
        <p:spPr>
          <a:xfrm>
            <a:off x="320588" y="2372361"/>
            <a:ext cx="11428897" cy="3948056"/>
          </a:xfrm>
        </p:spPr>
        <p:txBody>
          <a:bodyPr>
            <a:normAutofit fontScale="92500" lnSpcReduction="10000"/>
          </a:bodyPr>
          <a:lstStyle/>
          <a:p>
            <a:pPr algn="ctr"/>
            <a:r>
              <a:rPr lang="en-US" sz="3600" b="1" dirty="0">
                <a:solidFill>
                  <a:srgbClr val="FFC000"/>
                </a:solidFill>
                <a:latin typeface="Comic Sans MS" panose="030F0702030302020204" pitchFamily="66" charset="0"/>
              </a:rPr>
              <a:t> </a:t>
            </a:r>
            <a:r>
              <a:rPr lang="en-US" sz="4300" b="1" dirty="0">
                <a:solidFill>
                  <a:srgbClr val="FFC000"/>
                </a:solidFill>
                <a:latin typeface="Comic Sans MS" panose="030F0702030302020204" pitchFamily="66" charset="0"/>
              </a:rPr>
              <a:t>COMMON INSECT PESTS</a:t>
            </a:r>
          </a:p>
          <a:p>
            <a:pPr marL="571500" indent="-571500">
              <a:buFont typeface="Wingdings" panose="05000000000000000000" pitchFamily="2" charset="2"/>
              <a:buChar char="Ø"/>
            </a:pPr>
            <a:r>
              <a:rPr lang="en-US" sz="2800" b="1" dirty="0">
                <a:solidFill>
                  <a:srgbClr val="FFC000"/>
                </a:solidFill>
                <a:latin typeface="Comic Sans MS" panose="030F0702030302020204" pitchFamily="66" charset="0"/>
              </a:rPr>
              <a:t>APHIDS</a:t>
            </a:r>
          </a:p>
          <a:p>
            <a:pPr marL="571500" indent="-571500">
              <a:buFont typeface="Wingdings" panose="05000000000000000000" pitchFamily="2" charset="2"/>
              <a:buChar char="Ø"/>
            </a:pPr>
            <a:r>
              <a:rPr lang="en-US" sz="2800" b="1" dirty="0">
                <a:solidFill>
                  <a:srgbClr val="FFC000"/>
                </a:solidFill>
                <a:latin typeface="Comic Sans MS" panose="030F0702030302020204" pitchFamily="66" charset="0"/>
              </a:rPr>
              <a:t>SCALE</a:t>
            </a:r>
          </a:p>
          <a:p>
            <a:pPr marL="571500" indent="-571500">
              <a:buFont typeface="Wingdings" panose="05000000000000000000" pitchFamily="2" charset="2"/>
              <a:buChar char="Ø"/>
            </a:pPr>
            <a:r>
              <a:rPr lang="en-US" sz="2800" b="1" dirty="0">
                <a:solidFill>
                  <a:srgbClr val="FFC000"/>
                </a:solidFill>
                <a:latin typeface="Comic Sans MS" panose="030F0702030302020204" pitchFamily="66" charset="0"/>
              </a:rPr>
              <a:t>MEALYBUGS</a:t>
            </a:r>
          </a:p>
          <a:p>
            <a:pPr marL="571500" indent="-571500">
              <a:buFont typeface="Wingdings" panose="05000000000000000000" pitchFamily="2" charset="2"/>
              <a:buChar char="Ø"/>
            </a:pPr>
            <a:r>
              <a:rPr lang="en-US" sz="2800" b="1" dirty="0">
                <a:solidFill>
                  <a:srgbClr val="FFC000"/>
                </a:solidFill>
                <a:latin typeface="Comic Sans MS" panose="030F0702030302020204" pitchFamily="66" charset="0"/>
              </a:rPr>
              <a:t>TWO-SPOTTED SPIDER MITES</a:t>
            </a:r>
          </a:p>
          <a:p>
            <a:pPr marL="571500" indent="-571500">
              <a:buFont typeface="Wingdings" panose="05000000000000000000" pitchFamily="2" charset="2"/>
              <a:buChar char="Ø"/>
            </a:pPr>
            <a:r>
              <a:rPr lang="en-US" sz="2800" b="1" dirty="0">
                <a:solidFill>
                  <a:srgbClr val="FFC000"/>
                </a:solidFill>
                <a:latin typeface="Comic Sans MS" panose="030F0702030302020204" pitchFamily="66" charset="0"/>
              </a:rPr>
              <a:t>WHITEFLIES</a:t>
            </a:r>
          </a:p>
          <a:p>
            <a:pPr marL="571500" indent="-571500">
              <a:buFont typeface="Wingdings" panose="05000000000000000000" pitchFamily="2" charset="2"/>
              <a:buChar char="Ø"/>
            </a:pPr>
            <a:r>
              <a:rPr lang="en-US" sz="2800" b="1" dirty="0">
                <a:solidFill>
                  <a:srgbClr val="FFC000"/>
                </a:solidFill>
                <a:latin typeface="Comic Sans MS" panose="030F0702030302020204" pitchFamily="66" charset="0"/>
              </a:rPr>
              <a:t>WESTERN FLOWER THRIPS</a:t>
            </a:r>
          </a:p>
          <a:p>
            <a:pPr marL="571500" indent="-571500">
              <a:buFont typeface="Wingdings" panose="05000000000000000000" pitchFamily="2" charset="2"/>
              <a:buChar char="Ø"/>
            </a:pPr>
            <a:endParaRPr lang="en-US" sz="3200" b="1" dirty="0">
              <a:solidFill>
                <a:srgbClr val="FFC000"/>
              </a:solidFill>
              <a:latin typeface="Comic Sans MS" panose="030F0702030302020204" pitchFamily="66" charset="0"/>
            </a:endParaRPr>
          </a:p>
          <a:p>
            <a:pPr marL="571500" indent="-571500">
              <a:buFont typeface="Wingdings" panose="05000000000000000000" pitchFamily="2" charset="2"/>
              <a:buChar char="Ø"/>
            </a:pPr>
            <a:endParaRPr lang="en-US" sz="3200" b="1" dirty="0">
              <a:solidFill>
                <a:srgbClr val="FFC000"/>
              </a:solidFill>
              <a:latin typeface="Comic Sans MS" panose="030F0702030302020204" pitchFamily="66" charset="0"/>
            </a:endParaRPr>
          </a:p>
          <a:p>
            <a:pPr marL="571500" indent="-571500">
              <a:buFont typeface="Wingdings" panose="05000000000000000000" pitchFamily="2" charset="2"/>
              <a:buChar char="Ø"/>
            </a:pPr>
            <a:endParaRPr lang="en-US" sz="3200" b="1" dirty="0">
              <a:solidFill>
                <a:srgbClr val="FFC000"/>
              </a:solidFill>
              <a:latin typeface="Comic Sans MS" panose="030F0702030302020204" pitchFamily="66" charset="0"/>
            </a:endParaRPr>
          </a:p>
          <a:p>
            <a:pPr marL="571500" indent="-571500">
              <a:buFont typeface="Wingdings" panose="05000000000000000000" pitchFamily="2" charset="2"/>
              <a:buChar char="Ø"/>
            </a:pPr>
            <a:endParaRPr lang="en-US" sz="3200" b="1" dirty="0">
              <a:solidFill>
                <a:srgbClr val="FFC000"/>
              </a:solidFill>
              <a:latin typeface="Comic Sans MS" panose="030F0702030302020204" pitchFamily="66" charset="0"/>
            </a:endParaRPr>
          </a:p>
          <a:p>
            <a:pPr marL="571500" indent="-571500">
              <a:buFont typeface="Wingdings" panose="05000000000000000000" pitchFamily="2" charset="2"/>
              <a:buChar char="Ø"/>
            </a:pPr>
            <a:endParaRPr lang="en-US" sz="36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3542963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1166906"/>
          </a:xfrm>
        </p:spPr>
        <p:txBody>
          <a:bodyPr>
            <a:noAutofit/>
          </a:bodyPr>
          <a:lstStyle/>
          <a:p>
            <a:pPr algn="ctr"/>
            <a:r>
              <a:rPr lang="en-US" sz="4800" b="1" dirty="0">
                <a:solidFill>
                  <a:srgbClr val="FFC000"/>
                </a:solidFill>
                <a:latin typeface="Comic Sans MS" panose="030F0702030302020204" pitchFamily="66" charset="0"/>
              </a:rPr>
              <a:t>Pythium root rot  </a:t>
            </a:r>
          </a:p>
        </p:txBody>
      </p:sp>
      <p:sp>
        <p:nvSpPr>
          <p:cNvPr id="2" name="Text Placeholder 1">
            <a:extLst>
              <a:ext uri="{FF2B5EF4-FFF2-40B4-BE49-F238E27FC236}">
                <a16:creationId xmlns:a16="http://schemas.microsoft.com/office/drawing/2014/main" id="{560AF70A-A7D9-064A-EB67-958EA5134B2A}"/>
              </a:ext>
            </a:extLst>
          </p:cNvPr>
          <p:cNvSpPr>
            <a:spLocks noGrp="1"/>
          </p:cNvSpPr>
          <p:nvPr>
            <p:ph type="body" idx="1"/>
          </p:nvPr>
        </p:nvSpPr>
        <p:spPr>
          <a:xfrm>
            <a:off x="135572" y="1365324"/>
            <a:ext cx="12056427" cy="5293660"/>
          </a:xfrm>
        </p:spPr>
        <p:txBody>
          <a:bodyPr>
            <a:normAutofit/>
          </a:bodyPr>
          <a:lstStyle/>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Pythium root rot is a fungal disease caused by the </a:t>
            </a:r>
            <a:r>
              <a:rPr lang="en-US" sz="2800" b="1" i="1" dirty="0">
                <a:solidFill>
                  <a:srgbClr val="FFC000"/>
                </a:solidFill>
                <a:latin typeface="Comic Sans MS" panose="030F0702030302020204" pitchFamily="66" charset="0"/>
              </a:rPr>
              <a:t>Pythium </a:t>
            </a:r>
            <a:r>
              <a:rPr lang="en-US" sz="2800" b="1" dirty="0">
                <a:solidFill>
                  <a:srgbClr val="FFC000"/>
                </a:solidFill>
                <a:latin typeface="Comic Sans MS" panose="030F0702030302020204" pitchFamily="66" charset="0"/>
              </a:rPr>
              <a:t>pathogen.</a:t>
            </a:r>
            <a:endParaRPr lang="en-US" sz="2800" b="1" i="1" dirty="0">
              <a:solidFill>
                <a:srgbClr val="FFC000"/>
              </a:solidFill>
              <a:latin typeface="Comic Sans MS" panose="030F0702030302020204" pitchFamily="66" charset="0"/>
            </a:endParaRP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There are several species of </a:t>
            </a:r>
            <a:r>
              <a:rPr lang="en-US" sz="2800" b="1" i="1" dirty="0">
                <a:solidFill>
                  <a:srgbClr val="FFC000"/>
                </a:solidFill>
                <a:latin typeface="Comic Sans MS" panose="030F0702030302020204" pitchFamily="66" charset="0"/>
              </a:rPr>
              <a:t>Pythium</a:t>
            </a:r>
            <a:r>
              <a:rPr lang="en-US" sz="2800" b="1" dirty="0">
                <a:solidFill>
                  <a:srgbClr val="FFC000"/>
                </a:solidFill>
                <a:latin typeface="Comic Sans MS" panose="030F0702030302020204" pitchFamily="66" charset="0"/>
              </a:rPr>
              <a:t> that attack plant roots and are ubiquitous or present nearly in all soils.</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This pathogen is favored by cool wet conditions from poorly drained soil and overwatering (manually or from rains) and overfertilizing that damages root tip, allowing the pathogen to enter. </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Poor sanitary practices also favor this pathogen, such as not disinfecting tools and containers after use, not sealing unused potting soil, etc.</a:t>
            </a:r>
          </a:p>
        </p:txBody>
      </p:sp>
    </p:spTree>
    <p:extLst>
      <p:ext uri="{BB962C8B-B14F-4D97-AF65-F5344CB8AC3E}">
        <p14:creationId xmlns:p14="http://schemas.microsoft.com/office/powerpoint/2010/main" val="12747602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2F735226-079F-EF90-AE6D-EA7C2400082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EEAF098-A356-6067-2A90-4857DE687AEE}"/>
              </a:ext>
            </a:extLst>
          </p:cNvPr>
          <p:cNvSpPr>
            <a:spLocks noGrp="1"/>
          </p:cNvSpPr>
          <p:nvPr>
            <p:ph type="title"/>
          </p:nvPr>
        </p:nvSpPr>
        <p:spPr>
          <a:xfrm>
            <a:off x="0" y="142837"/>
            <a:ext cx="12192000" cy="965200"/>
          </a:xfrm>
        </p:spPr>
        <p:txBody>
          <a:bodyPr>
            <a:noAutofit/>
          </a:bodyPr>
          <a:lstStyle/>
          <a:p>
            <a:pPr algn="ctr"/>
            <a:r>
              <a:rPr lang="en-US" sz="4800" b="1" dirty="0">
                <a:solidFill>
                  <a:srgbClr val="FFC000"/>
                </a:solidFill>
                <a:latin typeface="Comic Sans MS" panose="030F0702030302020204" pitchFamily="66" charset="0"/>
              </a:rPr>
              <a:t>PYTHIUM ROOT ROT </a:t>
            </a:r>
          </a:p>
        </p:txBody>
      </p:sp>
      <p:sp>
        <p:nvSpPr>
          <p:cNvPr id="2" name="Text Placeholder 1">
            <a:extLst>
              <a:ext uri="{FF2B5EF4-FFF2-40B4-BE49-F238E27FC236}">
                <a16:creationId xmlns:a16="http://schemas.microsoft.com/office/drawing/2014/main" id="{9E5EC2FD-BC30-69C2-4AD6-6304B25EDEEE}"/>
              </a:ext>
            </a:extLst>
          </p:cNvPr>
          <p:cNvSpPr>
            <a:spLocks noGrp="1"/>
          </p:cNvSpPr>
          <p:nvPr>
            <p:ph type="body" idx="1"/>
          </p:nvPr>
        </p:nvSpPr>
        <p:spPr>
          <a:xfrm>
            <a:off x="-1" y="1494417"/>
            <a:ext cx="12191999" cy="5220746"/>
          </a:xfrm>
        </p:spPr>
        <p:txBody>
          <a:bodyPr>
            <a:normAutofit/>
          </a:bodyPr>
          <a:lstStyle/>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Plants infected with Pythium initially are stunted in growth, since the damaged roots have reduced capacity to take up nutrients for healthy growth.</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Foliage can become chlorotic due to lack of nutrients required to manufacture chlorophyll.  </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The classic root symptom is the outer covering—or cortex—of the root becomes brownish and mushy which easily is pulled off, leaving the thread-like core or stele of the root exposed.</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Wilting and death of the plant will occur if the disease is not controlled.</a:t>
            </a:r>
          </a:p>
          <a:p>
            <a:pPr marL="457200" indent="-457200">
              <a:buFont typeface="Wingdings" panose="05000000000000000000" pitchFamily="2" charset="2"/>
              <a:buChar char="Ø"/>
            </a:pPr>
            <a:endParaRPr lang="en-US" sz="28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2559812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6E0636D2-7083-48E7-7DCD-C151DDC8C5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D46D06-CBBB-D162-76F1-CD7DC306FD34}"/>
              </a:ext>
            </a:extLst>
          </p:cNvPr>
          <p:cNvSpPr>
            <a:spLocks noGrp="1"/>
          </p:cNvSpPr>
          <p:nvPr>
            <p:ph type="title" idx="4294967295"/>
          </p:nvPr>
        </p:nvSpPr>
        <p:spPr>
          <a:xfrm>
            <a:off x="118942" y="0"/>
            <a:ext cx="11942456" cy="935915"/>
          </a:xfrm>
        </p:spPr>
        <p:txBody>
          <a:bodyPr>
            <a:noAutofit/>
          </a:bodyPr>
          <a:lstStyle/>
          <a:p>
            <a:pPr algn="ctr"/>
            <a:r>
              <a:rPr lang="en-US" sz="4800" b="1" dirty="0">
                <a:solidFill>
                  <a:srgbClr val="FFC000"/>
                </a:solidFill>
                <a:latin typeface="Comic Sans MS" panose="030F0702030302020204" pitchFamily="66" charset="0"/>
              </a:rPr>
              <a:t>Pythium root rot  </a:t>
            </a:r>
          </a:p>
        </p:txBody>
      </p:sp>
      <p:pic>
        <p:nvPicPr>
          <p:cNvPr id="5" name="Picture 4">
            <a:extLst>
              <a:ext uri="{FF2B5EF4-FFF2-40B4-BE49-F238E27FC236}">
                <a16:creationId xmlns:a16="http://schemas.microsoft.com/office/drawing/2014/main" id="{82841184-6BA0-5C9E-4465-6BD9D360C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01" y="935915"/>
            <a:ext cx="5327112" cy="3995334"/>
          </a:xfrm>
          <a:prstGeom prst="rect">
            <a:avLst/>
          </a:prstGeom>
        </p:spPr>
      </p:pic>
      <p:pic>
        <p:nvPicPr>
          <p:cNvPr id="10" name="Picture 9">
            <a:extLst>
              <a:ext uri="{FF2B5EF4-FFF2-40B4-BE49-F238E27FC236}">
                <a16:creationId xmlns:a16="http://schemas.microsoft.com/office/drawing/2014/main" id="{F923F57E-154C-3FBC-9CEE-2F8B939562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4287" y="935915"/>
            <a:ext cx="5327112" cy="3995333"/>
          </a:xfrm>
          <a:prstGeom prst="rect">
            <a:avLst/>
          </a:prstGeom>
        </p:spPr>
      </p:pic>
      <p:sp>
        <p:nvSpPr>
          <p:cNvPr id="3" name="TextBox 2">
            <a:extLst>
              <a:ext uri="{FF2B5EF4-FFF2-40B4-BE49-F238E27FC236}">
                <a16:creationId xmlns:a16="http://schemas.microsoft.com/office/drawing/2014/main" id="{A62BF1E8-016A-CFF0-2233-9337A342D487}"/>
              </a:ext>
            </a:extLst>
          </p:cNvPr>
          <p:cNvSpPr txBox="1"/>
          <p:nvPr/>
        </p:nvSpPr>
        <p:spPr>
          <a:xfrm>
            <a:off x="279699" y="5238974"/>
            <a:ext cx="11912301" cy="1815882"/>
          </a:xfrm>
          <a:prstGeom prst="rect">
            <a:avLst/>
          </a:prstGeom>
          <a:noFill/>
        </p:spPr>
        <p:txBody>
          <a:bodyPr wrap="square" rtlCol="0">
            <a:spAutoFit/>
          </a:bodyPr>
          <a:lstStyle/>
          <a:p>
            <a:r>
              <a:rPr lang="en-US" sz="2800" b="1" dirty="0">
                <a:solidFill>
                  <a:srgbClr val="FFC000"/>
                </a:solidFill>
                <a:latin typeface="Comic Sans MS" panose="030F0702030302020204" pitchFamily="66" charset="0"/>
              </a:rPr>
              <a:t>Diseased root ball left, healthy      Diseased roots with the root ball on the right                       cortex sloughed-off and</a:t>
            </a:r>
          </a:p>
          <a:p>
            <a:r>
              <a:rPr lang="en-US" sz="2800" b="1" dirty="0">
                <a:solidFill>
                  <a:srgbClr val="FFC000"/>
                </a:solidFill>
                <a:latin typeface="Comic Sans MS" panose="030F0702030302020204" pitchFamily="66" charset="0"/>
              </a:rPr>
              <a:t>														thread-like stele exposed</a:t>
            </a:r>
          </a:p>
          <a:p>
            <a:endParaRPr lang="en-US" sz="28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1943890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7ACB0542-6BFA-4EC1-3033-84CF3DD8E63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C011DF7-3470-CF49-810F-8AD0B78ED540}"/>
              </a:ext>
            </a:extLst>
          </p:cNvPr>
          <p:cNvSpPr>
            <a:spLocks noGrp="1"/>
          </p:cNvSpPr>
          <p:nvPr>
            <p:ph type="title" idx="4294967295"/>
          </p:nvPr>
        </p:nvSpPr>
        <p:spPr>
          <a:xfrm>
            <a:off x="118942" y="0"/>
            <a:ext cx="11942456" cy="785309"/>
          </a:xfrm>
        </p:spPr>
        <p:txBody>
          <a:bodyPr>
            <a:noAutofit/>
          </a:bodyPr>
          <a:lstStyle/>
          <a:p>
            <a:pPr algn="ctr"/>
            <a:r>
              <a:rPr lang="en-US" sz="4800" b="1" dirty="0">
                <a:solidFill>
                  <a:srgbClr val="FFC000"/>
                </a:solidFill>
                <a:latin typeface="Comic Sans MS" panose="030F0702030302020204" pitchFamily="66" charset="0"/>
              </a:rPr>
              <a:t>Pythium root rot  </a:t>
            </a:r>
          </a:p>
        </p:txBody>
      </p:sp>
      <p:pic>
        <p:nvPicPr>
          <p:cNvPr id="2" name="Picture 1">
            <a:extLst>
              <a:ext uri="{FF2B5EF4-FFF2-40B4-BE49-F238E27FC236}">
                <a16:creationId xmlns:a16="http://schemas.microsoft.com/office/drawing/2014/main" id="{614BE8C1-4A38-A467-2369-AD053A5466E0}"/>
              </a:ext>
            </a:extLst>
          </p:cNvPr>
          <p:cNvPicPr>
            <a:picLocks noChangeAspect="1"/>
          </p:cNvPicPr>
          <p:nvPr/>
        </p:nvPicPr>
        <p:blipFill>
          <a:blip r:embed="rId2"/>
          <a:stretch>
            <a:fillRect/>
          </a:stretch>
        </p:blipFill>
        <p:spPr>
          <a:xfrm>
            <a:off x="2463501" y="992393"/>
            <a:ext cx="7057017" cy="5292763"/>
          </a:xfrm>
          <a:prstGeom prst="rect">
            <a:avLst/>
          </a:prstGeom>
        </p:spPr>
      </p:pic>
    </p:spTree>
    <p:extLst>
      <p:ext uri="{BB962C8B-B14F-4D97-AF65-F5344CB8AC3E}">
        <p14:creationId xmlns:p14="http://schemas.microsoft.com/office/powerpoint/2010/main" val="1440351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858478FB-DF62-17D2-A9BE-EA17416AA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E853164-F539-0AD3-4CE0-18040E7B21C9}"/>
              </a:ext>
            </a:extLst>
          </p:cNvPr>
          <p:cNvSpPr>
            <a:spLocks noGrp="1"/>
          </p:cNvSpPr>
          <p:nvPr>
            <p:ph type="title"/>
          </p:nvPr>
        </p:nvSpPr>
        <p:spPr>
          <a:xfrm>
            <a:off x="-82475" y="35560"/>
            <a:ext cx="12274475" cy="1420009"/>
          </a:xfrm>
        </p:spPr>
        <p:txBody>
          <a:bodyPr>
            <a:noAutofit/>
          </a:bodyPr>
          <a:lstStyle/>
          <a:p>
            <a:pPr algn="ctr"/>
            <a:r>
              <a:rPr lang="en-US" sz="4400" b="1" dirty="0">
                <a:solidFill>
                  <a:srgbClr val="FFC000"/>
                </a:solidFill>
                <a:latin typeface="Comic Sans MS" panose="030F0702030302020204" pitchFamily="66" charset="0"/>
              </a:rPr>
              <a:t>Rhizoctonia stem &amp; Root rot </a:t>
            </a:r>
            <a:br>
              <a:rPr lang="en-US" sz="4400" b="1" dirty="0">
                <a:solidFill>
                  <a:srgbClr val="FFC000"/>
                </a:solidFill>
                <a:latin typeface="Comic Sans MS" panose="030F0702030302020204" pitchFamily="66" charset="0"/>
              </a:rPr>
            </a:br>
            <a:endParaRPr lang="en-US" sz="4400" b="1" dirty="0">
              <a:solidFill>
                <a:srgbClr val="FFC000"/>
              </a:solidFill>
              <a:latin typeface="Comic Sans MS" panose="030F0702030302020204" pitchFamily="66" charset="0"/>
            </a:endParaRPr>
          </a:p>
        </p:txBody>
      </p:sp>
      <p:sp>
        <p:nvSpPr>
          <p:cNvPr id="2" name="Content Placeholder 1">
            <a:extLst>
              <a:ext uri="{FF2B5EF4-FFF2-40B4-BE49-F238E27FC236}">
                <a16:creationId xmlns:a16="http://schemas.microsoft.com/office/drawing/2014/main" id="{5D3C6865-8AC3-AE79-44E4-FD6FA596C3A0}"/>
              </a:ext>
            </a:extLst>
          </p:cNvPr>
          <p:cNvSpPr>
            <a:spLocks noGrp="1"/>
          </p:cNvSpPr>
          <p:nvPr>
            <p:ph type="body" idx="1"/>
          </p:nvPr>
        </p:nvSpPr>
        <p:spPr>
          <a:xfrm>
            <a:off x="0" y="989704"/>
            <a:ext cx="12191999" cy="5712310"/>
          </a:xfrm>
        </p:spPr>
        <p:txBody>
          <a:bodyPr>
            <a:normAutofit/>
          </a:bodyPr>
          <a:lstStyle/>
          <a:p>
            <a:pPr>
              <a:buFont typeface="Wingdings" panose="05000000000000000000" pitchFamily="2" charset="2"/>
              <a:buChar char="Ø"/>
            </a:pPr>
            <a:r>
              <a:rPr lang="en-US" sz="2800" b="1" dirty="0">
                <a:solidFill>
                  <a:srgbClr val="FFC000"/>
                </a:solidFill>
                <a:latin typeface="Comic Sans MS" panose="030F0702030302020204" pitchFamily="66" charset="0"/>
              </a:rPr>
              <a:t>Rhizoctonia stem &amp; root rot is caused by the fungal pathogen, </a:t>
            </a:r>
            <a:r>
              <a:rPr lang="en-US" sz="2800" b="1" i="1" dirty="0">
                <a:solidFill>
                  <a:srgbClr val="FFC000"/>
                </a:solidFill>
                <a:latin typeface="Comic Sans MS" panose="030F0702030302020204" pitchFamily="66" charset="0"/>
              </a:rPr>
              <a:t>Rhizoctonia</a:t>
            </a:r>
            <a:r>
              <a:rPr lang="en-US" sz="2800" b="1" dirty="0">
                <a:solidFill>
                  <a:srgbClr val="FFC000"/>
                </a:solidFill>
                <a:latin typeface="Comic Sans MS" panose="030F0702030302020204" pitchFamily="66" charset="0"/>
              </a:rPr>
              <a:t>.</a:t>
            </a:r>
          </a:p>
          <a:p>
            <a:pPr>
              <a:buFont typeface="Wingdings" panose="05000000000000000000" pitchFamily="2" charset="2"/>
              <a:buChar char="Ø"/>
            </a:pPr>
            <a:r>
              <a:rPr lang="en-US" sz="2800" b="1" dirty="0">
                <a:solidFill>
                  <a:srgbClr val="FFC000"/>
                </a:solidFill>
                <a:latin typeface="Comic Sans MS" panose="030F0702030302020204" pitchFamily="66" charset="0"/>
              </a:rPr>
              <a:t>Like Pythium root rot, wet soils favor the development of this disease. Warm wet soils especially promote this disease.</a:t>
            </a:r>
          </a:p>
          <a:p>
            <a:pPr>
              <a:buFont typeface="Wingdings" panose="05000000000000000000" pitchFamily="2" charset="2"/>
              <a:buChar char="Ø"/>
            </a:pPr>
            <a:r>
              <a:rPr lang="en-US" sz="2800" b="1" dirty="0">
                <a:solidFill>
                  <a:srgbClr val="FFC000"/>
                </a:solidFill>
                <a:latin typeface="Comic Sans MS" panose="030F0702030302020204" pitchFamily="66" charset="0"/>
              </a:rPr>
              <a:t>Poor sanitary practices easily spread the pathogen, reusing soil, and containers, tools, etc. without disinfecting them.</a:t>
            </a:r>
          </a:p>
          <a:p>
            <a:pPr>
              <a:buFont typeface="Wingdings" panose="05000000000000000000" pitchFamily="2" charset="2"/>
              <a:buChar char="Ø"/>
            </a:pPr>
            <a:r>
              <a:rPr lang="en-US" sz="2800" b="1" dirty="0">
                <a:solidFill>
                  <a:srgbClr val="FFC000"/>
                </a:solidFill>
                <a:latin typeface="Comic Sans MS" panose="030F0702030302020204" pitchFamily="66" charset="0"/>
              </a:rPr>
              <a:t>The fungus attacks the stem at/near ground level, usually spreading to the roots.</a:t>
            </a:r>
          </a:p>
          <a:p>
            <a:pPr>
              <a:buFont typeface="Wingdings" panose="05000000000000000000" pitchFamily="2" charset="2"/>
              <a:buChar char="Ø"/>
            </a:pPr>
            <a:r>
              <a:rPr lang="en-US" sz="2800" b="1" dirty="0">
                <a:solidFill>
                  <a:srgbClr val="FFC000"/>
                </a:solidFill>
                <a:latin typeface="Comic Sans MS" panose="030F0702030302020204" pitchFamily="66" charset="0"/>
              </a:rPr>
              <a:t>The base of the stems turn a dull tan or brown color, and roots discolor.</a:t>
            </a:r>
          </a:p>
          <a:p>
            <a:pPr>
              <a:buFont typeface="Wingdings" panose="05000000000000000000" pitchFamily="2" charset="2"/>
              <a:buChar char="Ø"/>
            </a:pPr>
            <a:r>
              <a:rPr lang="en-US" sz="2800" b="1" dirty="0">
                <a:solidFill>
                  <a:srgbClr val="FFC000"/>
                </a:solidFill>
                <a:latin typeface="Comic Sans MS" panose="030F0702030302020204" pitchFamily="66" charset="0"/>
              </a:rPr>
              <a:t>Defoliation, wilting and eventual death of the plant occurs.</a:t>
            </a:r>
          </a:p>
          <a:p>
            <a:pPr>
              <a:buFont typeface="Wingdings" panose="05000000000000000000" pitchFamily="2" charset="2"/>
              <a:buChar char="Ø"/>
            </a:pPr>
            <a:endParaRPr lang="en-US" sz="2800" b="1" dirty="0">
              <a:solidFill>
                <a:srgbClr val="FFC000"/>
              </a:solidFill>
              <a:latin typeface="Comic Sans MS" panose="030F0702030302020204" pitchFamily="66" charset="0"/>
            </a:endParaRPr>
          </a:p>
          <a:p>
            <a:pPr>
              <a:buFont typeface="Wingdings" panose="05000000000000000000" pitchFamily="2" charset="2"/>
              <a:buChar char="Ø"/>
            </a:pPr>
            <a:endParaRPr lang="en-US" sz="2800" b="1" dirty="0">
              <a:solidFill>
                <a:srgbClr val="FFC000"/>
              </a:solidFill>
              <a:latin typeface="Comic Sans MS" panose="030F0702030302020204" pitchFamily="66" charset="0"/>
            </a:endParaRPr>
          </a:p>
          <a:p>
            <a:pPr>
              <a:buFont typeface="Wingdings" panose="05000000000000000000" pitchFamily="2" charset="2"/>
              <a:buChar char="Ø"/>
            </a:pPr>
            <a:endParaRPr lang="en-US" sz="2800" b="1" dirty="0">
              <a:solidFill>
                <a:srgbClr val="FFC000"/>
              </a:solidFill>
              <a:latin typeface="Comic Sans MS" panose="030F0702030302020204" pitchFamily="66" charset="0"/>
            </a:endParaRPr>
          </a:p>
          <a:p>
            <a:pPr>
              <a:buFont typeface="Wingdings" panose="05000000000000000000" pitchFamily="2" charset="2"/>
              <a:buChar char="Ø"/>
            </a:pPr>
            <a:endParaRPr lang="en-US" sz="2800" b="1" dirty="0">
              <a:solidFill>
                <a:srgbClr val="FFC000"/>
              </a:solidFill>
              <a:latin typeface="Comic Sans MS" panose="030F0702030302020204" pitchFamily="66" charset="0"/>
            </a:endParaRPr>
          </a:p>
          <a:p>
            <a:pPr marL="0" indent="0">
              <a:buNone/>
            </a:pPr>
            <a:endParaRPr lang="en-US" sz="28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203024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82563" y="0"/>
            <a:ext cx="12009437" cy="2887663"/>
          </a:xfrm>
        </p:spPr>
        <p:txBody>
          <a:bodyPr>
            <a:noAutofit/>
          </a:bodyPr>
          <a:lstStyle/>
          <a:p>
            <a:r>
              <a:rPr lang="en-US" sz="3200" b="1" dirty="0">
                <a:solidFill>
                  <a:srgbClr val="FFC000"/>
                </a:solidFill>
                <a:latin typeface="Comic Sans MS" panose="030F0702030302020204" pitchFamily="66" charset="0"/>
              </a:rPr>
              <a:t> </a:t>
            </a:r>
          </a:p>
        </p:txBody>
      </p:sp>
      <p:pic>
        <p:nvPicPr>
          <p:cNvPr id="6" name="Picture 7" descr="Rhizoctonia on poinsettia, ATI">
            <a:extLst>
              <a:ext uri="{FF2B5EF4-FFF2-40B4-BE49-F238E27FC236}">
                <a16:creationId xmlns:a16="http://schemas.microsoft.com/office/drawing/2014/main" id="{F11BFC36-381A-41FF-8BBF-4A489B1717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991" r="4991" b="6654"/>
          <a:stretch>
            <a:fillRect/>
          </a:stretch>
        </p:blipFill>
        <p:spPr bwMode="auto">
          <a:xfrm>
            <a:off x="0" y="-1"/>
            <a:ext cx="5346551" cy="416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Rizoctonia Root and Stem Rot">
            <a:extLst>
              <a:ext uri="{FF2B5EF4-FFF2-40B4-BE49-F238E27FC236}">
                <a16:creationId xmlns:a16="http://schemas.microsoft.com/office/drawing/2014/main" id="{188E00E4-415A-413E-AD57-0831691EF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271714" y="0"/>
            <a:ext cx="5920286" cy="41416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5C54822-8399-2A3F-9752-826A1EA2FC2F}"/>
              </a:ext>
            </a:extLst>
          </p:cNvPr>
          <p:cNvSpPr txBox="1"/>
          <p:nvPr/>
        </p:nvSpPr>
        <p:spPr>
          <a:xfrm>
            <a:off x="1" y="4442908"/>
            <a:ext cx="12009436" cy="1384995"/>
          </a:xfrm>
          <a:prstGeom prst="rect">
            <a:avLst/>
          </a:prstGeom>
          <a:noFill/>
        </p:spPr>
        <p:txBody>
          <a:bodyPr wrap="square" rtlCol="0">
            <a:spAutoFit/>
          </a:bodyPr>
          <a:lstStyle/>
          <a:p>
            <a:r>
              <a:rPr lang="en-US" sz="2800" b="1" dirty="0">
                <a:solidFill>
                  <a:srgbClr val="FFC000"/>
                </a:solidFill>
              </a:rPr>
              <a:t>Note the rotting brown stem and      This poinsettia stock plant </a:t>
            </a:r>
          </a:p>
          <a:p>
            <a:r>
              <a:rPr lang="en-US" sz="2800" b="1" dirty="0">
                <a:solidFill>
                  <a:srgbClr val="FFC000"/>
                </a:solidFill>
              </a:rPr>
              <a:t>wilting leaves caused by 				  literally collapsed overnight due</a:t>
            </a:r>
          </a:p>
          <a:p>
            <a:r>
              <a:rPr lang="en-US" sz="2800" b="1" dirty="0">
                <a:solidFill>
                  <a:srgbClr val="FFC000"/>
                </a:solidFill>
              </a:rPr>
              <a:t>Rhizoctonia stem &amp; root rot                </a:t>
            </a:r>
            <a:r>
              <a:rPr lang="en-US" sz="2800" b="1" i="1" dirty="0">
                <a:solidFill>
                  <a:srgbClr val="FFC000"/>
                </a:solidFill>
              </a:rPr>
              <a:t>Rhizoctonia</a:t>
            </a:r>
            <a:r>
              <a:rPr lang="en-US" sz="2800" b="1" dirty="0">
                <a:solidFill>
                  <a:srgbClr val="FFC000"/>
                </a:solidFill>
              </a:rPr>
              <a:t> infecting the plant.</a:t>
            </a:r>
          </a:p>
        </p:txBody>
      </p:sp>
    </p:spTree>
    <p:extLst>
      <p:ext uri="{BB962C8B-B14F-4D97-AF65-F5344CB8AC3E}">
        <p14:creationId xmlns:p14="http://schemas.microsoft.com/office/powerpoint/2010/main" val="1726291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B564B348-600E-FBF8-2F3F-018BE0F0322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C9F366-56A9-DA4D-66B6-1015FE0EA17C}"/>
              </a:ext>
            </a:extLst>
          </p:cNvPr>
          <p:cNvSpPr>
            <a:spLocks noGrp="1"/>
          </p:cNvSpPr>
          <p:nvPr>
            <p:ph type="title" idx="4294967295"/>
          </p:nvPr>
        </p:nvSpPr>
        <p:spPr>
          <a:xfrm>
            <a:off x="182563" y="0"/>
            <a:ext cx="12009437" cy="2887663"/>
          </a:xfrm>
        </p:spPr>
        <p:txBody>
          <a:bodyPr>
            <a:noAutofit/>
          </a:bodyPr>
          <a:lstStyle/>
          <a:p>
            <a:r>
              <a:rPr lang="en-US" sz="3200" b="1" dirty="0">
                <a:solidFill>
                  <a:srgbClr val="FFC000"/>
                </a:solidFill>
                <a:latin typeface="Comic Sans MS" panose="030F0702030302020204" pitchFamily="66" charset="0"/>
              </a:rPr>
              <a:t> </a:t>
            </a:r>
          </a:p>
        </p:txBody>
      </p:sp>
      <p:pic>
        <p:nvPicPr>
          <p:cNvPr id="3" name="Picture 2">
            <a:extLst>
              <a:ext uri="{FF2B5EF4-FFF2-40B4-BE49-F238E27FC236}">
                <a16:creationId xmlns:a16="http://schemas.microsoft.com/office/drawing/2014/main" id="{CC71F2B0-2D35-C55E-72A4-82481420686C}"/>
              </a:ext>
            </a:extLst>
          </p:cNvPr>
          <p:cNvPicPr>
            <a:picLocks noChangeAspect="1"/>
          </p:cNvPicPr>
          <p:nvPr/>
        </p:nvPicPr>
        <p:blipFill>
          <a:blip r:embed="rId2"/>
          <a:stretch>
            <a:fillRect/>
          </a:stretch>
        </p:blipFill>
        <p:spPr>
          <a:xfrm>
            <a:off x="0" y="79786"/>
            <a:ext cx="5023821" cy="6698428"/>
          </a:xfrm>
          <a:prstGeom prst="rect">
            <a:avLst/>
          </a:prstGeom>
        </p:spPr>
      </p:pic>
      <p:pic>
        <p:nvPicPr>
          <p:cNvPr id="5" name="Picture 4">
            <a:extLst>
              <a:ext uri="{FF2B5EF4-FFF2-40B4-BE49-F238E27FC236}">
                <a16:creationId xmlns:a16="http://schemas.microsoft.com/office/drawing/2014/main" id="{77E0C513-16B0-D8C9-3CA1-2AED228A60A5}"/>
              </a:ext>
            </a:extLst>
          </p:cNvPr>
          <p:cNvPicPr>
            <a:picLocks noChangeAspect="1"/>
          </p:cNvPicPr>
          <p:nvPr/>
        </p:nvPicPr>
        <p:blipFill>
          <a:blip r:embed="rId3"/>
          <a:stretch>
            <a:fillRect/>
          </a:stretch>
        </p:blipFill>
        <p:spPr>
          <a:xfrm>
            <a:off x="5189220" y="662782"/>
            <a:ext cx="7086811" cy="5315108"/>
          </a:xfrm>
          <a:prstGeom prst="rect">
            <a:avLst/>
          </a:prstGeom>
        </p:spPr>
      </p:pic>
    </p:spTree>
    <p:extLst>
      <p:ext uri="{BB962C8B-B14F-4D97-AF65-F5344CB8AC3E}">
        <p14:creationId xmlns:p14="http://schemas.microsoft.com/office/powerpoint/2010/main" val="1105800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50953C1F-817A-2F59-0520-CB88994D78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B54E566-9BDF-16DC-817F-3E585CDC17CB}"/>
              </a:ext>
            </a:extLst>
          </p:cNvPr>
          <p:cNvSpPr>
            <a:spLocks noGrp="1"/>
          </p:cNvSpPr>
          <p:nvPr>
            <p:ph type="title"/>
          </p:nvPr>
        </p:nvSpPr>
        <p:spPr/>
        <p:txBody>
          <a:bodyPr>
            <a:noAutofit/>
          </a:bodyPr>
          <a:lstStyle/>
          <a:p>
            <a:r>
              <a:rPr lang="en-US" sz="3200" b="1" dirty="0">
                <a:solidFill>
                  <a:srgbClr val="FFC000"/>
                </a:solidFill>
                <a:latin typeface="Comic Sans MS" panose="030F0702030302020204" pitchFamily="66" charset="0"/>
              </a:rPr>
              <a:t> </a:t>
            </a:r>
          </a:p>
        </p:txBody>
      </p:sp>
      <p:sp>
        <p:nvSpPr>
          <p:cNvPr id="3" name="Text Placeholder 2">
            <a:extLst>
              <a:ext uri="{FF2B5EF4-FFF2-40B4-BE49-F238E27FC236}">
                <a16:creationId xmlns:a16="http://schemas.microsoft.com/office/drawing/2014/main" id="{3CE18DD4-4015-BA70-6C48-F539DFAA4D89}"/>
              </a:ext>
            </a:extLst>
          </p:cNvPr>
          <p:cNvSpPr>
            <a:spLocks noGrp="1"/>
          </p:cNvSpPr>
          <p:nvPr>
            <p:ph type="body" idx="1"/>
          </p:nvPr>
        </p:nvSpPr>
        <p:spPr>
          <a:xfrm>
            <a:off x="0" y="149710"/>
            <a:ext cx="12192000" cy="6708290"/>
          </a:xfrm>
        </p:spPr>
        <p:txBody>
          <a:bodyPr>
            <a:normAutofit/>
          </a:bodyPr>
          <a:lstStyle/>
          <a:p>
            <a:pPr algn="ctr"/>
            <a:r>
              <a:rPr lang="en-US" sz="4800" b="1" dirty="0">
                <a:solidFill>
                  <a:srgbClr val="FFC000"/>
                </a:solidFill>
                <a:latin typeface="Comic Sans MS" panose="030F0702030302020204" pitchFamily="66" charset="0"/>
              </a:rPr>
              <a:t>PREVENTION/CONTROL OF ROOT AND STEM ROTS</a:t>
            </a:r>
          </a:p>
          <a:p>
            <a:pPr marL="457200" indent="-457200">
              <a:buFont typeface="Wingdings" panose="05000000000000000000" pitchFamily="2" charset="2"/>
              <a:buChar char="Ø"/>
            </a:pPr>
            <a:r>
              <a:rPr lang="en-US" sz="3200" b="1" i="1" dirty="0">
                <a:solidFill>
                  <a:srgbClr val="FFC000"/>
                </a:solidFill>
                <a:latin typeface="Comic Sans MS" panose="030F0702030302020204" pitchFamily="66" charset="0"/>
              </a:rPr>
              <a:t>SANITATION</a:t>
            </a:r>
            <a:r>
              <a:rPr lang="en-US" sz="3200" b="1" dirty="0">
                <a:solidFill>
                  <a:srgbClr val="FFC000"/>
                </a:solidFill>
                <a:latin typeface="Comic Sans MS" panose="030F0702030302020204" pitchFamily="66" charset="0"/>
              </a:rPr>
              <a:t>!</a:t>
            </a:r>
            <a:r>
              <a:rPr lang="en-US" sz="2800" b="1" dirty="0">
                <a:solidFill>
                  <a:srgbClr val="FFC000"/>
                </a:solidFill>
                <a:latin typeface="Comic Sans MS" panose="030F0702030302020204" pitchFamily="66" charset="0"/>
              </a:rPr>
              <a:t> Make sure all work surfaces, containers, tools, etc. have been sanitized before use! Wash your hands!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Keep potting soil covered to prevent contamination from insects and pathogens; pasteurize soil if possible for 30 minutes between 140</a:t>
            </a:r>
            <a:r>
              <a:rPr lang="en-US" sz="2800" b="1" baseline="30000" dirty="0">
                <a:solidFill>
                  <a:srgbClr val="FFC000"/>
                </a:solidFill>
                <a:latin typeface="Comic Sans MS" panose="030F0702030302020204" pitchFamily="66" charset="0"/>
              </a:rPr>
              <a:t>o</a:t>
            </a:r>
            <a:r>
              <a:rPr lang="en-US" sz="2800" b="1" dirty="0">
                <a:solidFill>
                  <a:srgbClr val="FFC000"/>
                </a:solidFill>
                <a:latin typeface="Comic Sans MS" panose="030F0702030302020204" pitchFamily="66" charset="0"/>
              </a:rPr>
              <a:t>F and 160</a:t>
            </a:r>
            <a:r>
              <a:rPr lang="en-US" sz="2800" b="1" baseline="30000" dirty="0">
                <a:solidFill>
                  <a:srgbClr val="FFC000"/>
                </a:solidFill>
                <a:latin typeface="Comic Sans MS" panose="030F0702030302020204" pitchFamily="66" charset="0"/>
              </a:rPr>
              <a:t>o</a:t>
            </a:r>
            <a:r>
              <a:rPr lang="en-US" sz="2800" b="1" dirty="0">
                <a:solidFill>
                  <a:srgbClr val="FFC000"/>
                </a:solidFill>
                <a:latin typeface="Comic Sans MS" panose="030F0702030302020204" pitchFamily="66" charset="0"/>
              </a:rPr>
              <a:t>F to kill harmful organisms.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Do NOT overwater, allowing the soil to dry between waterings, if possible.</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Use a well-drained soil or amend heavy soils with coarse sand, etc. to promote better drainage.</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Purchase disease-free cuttings and/or disease-resistant plants.</a:t>
            </a:r>
          </a:p>
        </p:txBody>
      </p:sp>
    </p:spTree>
    <p:extLst>
      <p:ext uri="{BB962C8B-B14F-4D97-AF65-F5344CB8AC3E}">
        <p14:creationId xmlns:p14="http://schemas.microsoft.com/office/powerpoint/2010/main" val="16663199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608E3E3E-6AF7-D630-1F86-60A280C668B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E54312-B1B0-D470-4AC4-234352FC0E3D}"/>
              </a:ext>
            </a:extLst>
          </p:cNvPr>
          <p:cNvSpPr>
            <a:spLocks noGrp="1"/>
          </p:cNvSpPr>
          <p:nvPr>
            <p:ph type="title"/>
          </p:nvPr>
        </p:nvSpPr>
        <p:spPr/>
        <p:txBody>
          <a:bodyPr>
            <a:noAutofit/>
          </a:bodyPr>
          <a:lstStyle/>
          <a:p>
            <a:r>
              <a:rPr lang="en-US" sz="3200" b="1" dirty="0">
                <a:solidFill>
                  <a:srgbClr val="FFC000"/>
                </a:solidFill>
                <a:latin typeface="Comic Sans MS" panose="030F0702030302020204" pitchFamily="66" charset="0"/>
              </a:rPr>
              <a:t> </a:t>
            </a:r>
          </a:p>
        </p:txBody>
      </p:sp>
      <p:sp>
        <p:nvSpPr>
          <p:cNvPr id="3" name="Text Placeholder 2">
            <a:extLst>
              <a:ext uri="{FF2B5EF4-FFF2-40B4-BE49-F238E27FC236}">
                <a16:creationId xmlns:a16="http://schemas.microsoft.com/office/drawing/2014/main" id="{B49A7F84-8DF0-4C2F-30AA-C9B154AD4CC1}"/>
              </a:ext>
            </a:extLst>
          </p:cNvPr>
          <p:cNvSpPr>
            <a:spLocks noGrp="1"/>
          </p:cNvSpPr>
          <p:nvPr>
            <p:ph type="body" idx="1"/>
          </p:nvPr>
        </p:nvSpPr>
        <p:spPr>
          <a:xfrm>
            <a:off x="0" y="149710"/>
            <a:ext cx="12192000" cy="6708290"/>
          </a:xfrm>
        </p:spPr>
        <p:txBody>
          <a:bodyPr>
            <a:normAutofit/>
          </a:bodyPr>
          <a:lstStyle/>
          <a:p>
            <a:pPr algn="ctr"/>
            <a:r>
              <a:rPr lang="en-US" sz="4800" b="1" dirty="0">
                <a:solidFill>
                  <a:srgbClr val="FFC000"/>
                </a:solidFill>
                <a:latin typeface="Comic Sans MS" panose="030F0702030302020204" pitchFamily="66" charset="0"/>
              </a:rPr>
              <a:t>PREVENTION/CONTROL OF ROOT AND STEM ROTS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For Pythium, research has shown that maintaining the soil pH around 5.5 will reduce infections.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Incorporating composted pine bark at 20% of the root medium volume will inhibit </a:t>
            </a:r>
            <a:r>
              <a:rPr lang="en-US" sz="2800" b="1" i="1" dirty="0">
                <a:solidFill>
                  <a:srgbClr val="FFC000"/>
                </a:solidFill>
                <a:latin typeface="Comic Sans MS" panose="030F0702030302020204" pitchFamily="66" charset="0"/>
              </a:rPr>
              <a:t>Pythium</a:t>
            </a:r>
            <a:r>
              <a:rPr lang="en-US" sz="2800" b="1" dirty="0">
                <a:solidFill>
                  <a:srgbClr val="FFC000"/>
                </a:solidFill>
                <a:latin typeface="Comic Sans MS" panose="030F0702030302020204" pitchFamily="66" charset="0"/>
              </a:rPr>
              <a:t>.</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Biocontrol agents, such as </a:t>
            </a:r>
            <a:r>
              <a:rPr lang="en-US" sz="2800" b="1" i="1" dirty="0">
                <a:solidFill>
                  <a:srgbClr val="FFC000"/>
                </a:solidFill>
                <a:latin typeface="Comic Sans MS" panose="030F0702030302020204" pitchFamily="66" charset="0"/>
              </a:rPr>
              <a:t>Trichoderma </a:t>
            </a:r>
            <a:r>
              <a:rPr lang="en-US" sz="2800" b="1" i="1" dirty="0" err="1">
                <a:solidFill>
                  <a:srgbClr val="FFC000"/>
                </a:solidFill>
                <a:latin typeface="Comic Sans MS" panose="030F0702030302020204" pitchFamily="66" charset="0"/>
              </a:rPr>
              <a:t>harzianum</a:t>
            </a:r>
            <a:r>
              <a:rPr lang="en-US" sz="2800" b="1" i="1" dirty="0">
                <a:solidFill>
                  <a:srgbClr val="FFC000"/>
                </a:solidFill>
                <a:latin typeface="Comic Sans MS" panose="030F0702030302020204" pitchFamily="66" charset="0"/>
              </a:rPr>
              <a:t> </a:t>
            </a:r>
            <a:r>
              <a:rPr lang="en-US" sz="2800" b="1" dirty="0">
                <a:solidFill>
                  <a:srgbClr val="FFC000"/>
                </a:solidFill>
                <a:latin typeface="Comic Sans MS" panose="030F0702030302020204" pitchFamily="66" charset="0"/>
              </a:rPr>
              <a:t>(fungus), are available that control both pathogens.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Drench soil with conventional fungicides.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Provide an ideal growing environment to promote vigorous growth to better fend off pathogens. </a:t>
            </a:r>
          </a:p>
        </p:txBody>
      </p:sp>
    </p:spTree>
    <p:extLst>
      <p:ext uri="{BB962C8B-B14F-4D97-AF65-F5344CB8AC3E}">
        <p14:creationId xmlns:p14="http://schemas.microsoft.com/office/powerpoint/2010/main" val="423042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165100"/>
            <a:ext cx="12192000" cy="1022350"/>
          </a:xfrm>
        </p:spPr>
        <p:txBody>
          <a:bodyPr>
            <a:noAutofit/>
          </a:bodyPr>
          <a:lstStyle/>
          <a:p>
            <a:pPr algn="ctr"/>
            <a:r>
              <a:rPr lang="en-US" sz="4800" b="1" dirty="0">
                <a:solidFill>
                  <a:srgbClr val="FFC000"/>
                </a:solidFill>
                <a:latin typeface="Comic Sans MS" panose="030F0702030302020204" pitchFamily="66" charset="0"/>
              </a:rPr>
              <a:t>Botrytis BLIGHT</a:t>
            </a:r>
          </a:p>
        </p:txBody>
      </p:sp>
      <p:sp>
        <p:nvSpPr>
          <p:cNvPr id="2" name="Text Placeholder 1">
            <a:extLst>
              <a:ext uri="{FF2B5EF4-FFF2-40B4-BE49-F238E27FC236}">
                <a16:creationId xmlns:a16="http://schemas.microsoft.com/office/drawing/2014/main" id="{5D3E43A7-8BA1-AFA8-AA3E-86AF87F750E2}"/>
              </a:ext>
            </a:extLst>
          </p:cNvPr>
          <p:cNvSpPr>
            <a:spLocks noGrp="1"/>
          </p:cNvSpPr>
          <p:nvPr>
            <p:ph type="body" idx="1"/>
          </p:nvPr>
        </p:nvSpPr>
        <p:spPr>
          <a:xfrm>
            <a:off x="45720" y="960120"/>
            <a:ext cx="12100559" cy="5897880"/>
          </a:xfrm>
        </p:spPr>
        <p:txBody>
          <a:bodyPr>
            <a:normAutofit fontScale="92500"/>
          </a:bodyPr>
          <a:lstStyle/>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Botrytis Blight or Gray Mold is a common fungal foliar disease that affects a wide variety of ornamental plants.</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Just about any part of the plant is susceptible, except for the roots.</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The fungus infects both dead and living plant tissue and is favored by cool, wet conditions.</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The fungal spores germinate within the thin film of water on the plant and quickly invades the plant tissue beneath.</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The fungus produces masses of gray/gray-white spores that can completely cover the plant in severe infections.</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Spores are airborne and are easily spread by the wind/air currents.</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Infected tissue turns brown and dies.</a:t>
            </a:r>
          </a:p>
          <a:p>
            <a:pPr marL="285750" indent="-285750">
              <a:buFont typeface="Wingdings" panose="05000000000000000000" pitchFamily="2" charset="2"/>
              <a:buChar char="Ø"/>
            </a:pPr>
            <a:endParaRPr lang="en-US" sz="28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3466044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0B46B-191B-5510-2E93-C1C9FF9BB5C0}"/>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DE77BC5A-683C-3DEF-055F-DA796F2D1CBD}"/>
              </a:ext>
            </a:extLst>
          </p:cNvPr>
          <p:cNvSpPr>
            <a:spLocks noGrp="1"/>
          </p:cNvSpPr>
          <p:nvPr>
            <p:ph type="title"/>
          </p:nvPr>
        </p:nvSpPr>
        <p:spPr>
          <a:xfrm>
            <a:off x="320589" y="838797"/>
            <a:ext cx="11575227" cy="1388036"/>
          </a:xfrm>
        </p:spPr>
        <p:txBody>
          <a:bodyPr>
            <a:noAutofit/>
          </a:bodyPr>
          <a:lstStyle/>
          <a:p>
            <a:pPr algn="ctr"/>
            <a:r>
              <a:rPr lang="en-US" sz="4000" b="1" dirty="0">
                <a:solidFill>
                  <a:srgbClr val="FFC000"/>
                </a:solidFill>
                <a:latin typeface="Comic Sans MS" panose="030F0702030302020204" pitchFamily="66" charset="0"/>
              </a:rPr>
              <a:t>Problems with ornamental plants and tips how to prevent and TREAT them</a:t>
            </a:r>
          </a:p>
        </p:txBody>
      </p:sp>
      <p:sp>
        <p:nvSpPr>
          <p:cNvPr id="10" name="Text Placeholder 9">
            <a:extLst>
              <a:ext uri="{FF2B5EF4-FFF2-40B4-BE49-F238E27FC236}">
                <a16:creationId xmlns:a16="http://schemas.microsoft.com/office/drawing/2014/main" id="{A474A484-F1D5-5DAE-2A6C-F1A68215DF6E}"/>
              </a:ext>
            </a:extLst>
          </p:cNvPr>
          <p:cNvSpPr>
            <a:spLocks noGrp="1"/>
          </p:cNvSpPr>
          <p:nvPr>
            <p:ph type="body" idx="1"/>
          </p:nvPr>
        </p:nvSpPr>
        <p:spPr>
          <a:xfrm>
            <a:off x="80011" y="2868931"/>
            <a:ext cx="12111990" cy="2880360"/>
          </a:xfrm>
        </p:spPr>
        <p:txBody>
          <a:bodyPr>
            <a:normAutofit/>
          </a:bodyPr>
          <a:lstStyle/>
          <a:p>
            <a:pPr algn="ctr"/>
            <a:r>
              <a:rPr lang="en-US" sz="3600" b="1" dirty="0">
                <a:solidFill>
                  <a:srgbClr val="FFC000"/>
                </a:solidFill>
                <a:latin typeface="Comic Sans MS" panose="030F0702030302020204" pitchFamily="66" charset="0"/>
              </a:rPr>
              <a:t> </a:t>
            </a:r>
            <a:r>
              <a:rPr lang="en-US" sz="4000" b="1" dirty="0">
                <a:solidFill>
                  <a:srgbClr val="FFC000"/>
                </a:solidFill>
                <a:latin typeface="Comic Sans MS" panose="030F0702030302020204" pitchFamily="66" charset="0"/>
              </a:rPr>
              <a:t>COMMON DISEASES</a:t>
            </a:r>
          </a:p>
          <a:p>
            <a:pPr marL="571500" indent="-571500">
              <a:buFont typeface="Wingdings" panose="05000000000000000000" pitchFamily="2" charset="2"/>
              <a:buChar char="Ø"/>
            </a:pPr>
            <a:r>
              <a:rPr lang="en-US" sz="2800" b="1" i="1" dirty="0">
                <a:solidFill>
                  <a:srgbClr val="FFC000"/>
                </a:solidFill>
                <a:latin typeface="Comic Sans MS" panose="030F0702030302020204" pitchFamily="66" charset="0"/>
              </a:rPr>
              <a:t>PYTHIUM</a:t>
            </a:r>
            <a:r>
              <a:rPr lang="en-US" sz="2800" b="1" dirty="0">
                <a:solidFill>
                  <a:srgbClr val="FFC000"/>
                </a:solidFill>
                <a:latin typeface="Comic Sans MS" panose="030F0702030302020204" pitchFamily="66" charset="0"/>
              </a:rPr>
              <a:t> ROOT ROT</a:t>
            </a:r>
          </a:p>
          <a:p>
            <a:pPr marL="571500" indent="-571500">
              <a:buFont typeface="Wingdings" panose="05000000000000000000" pitchFamily="2" charset="2"/>
              <a:buChar char="Ø"/>
            </a:pPr>
            <a:r>
              <a:rPr lang="en-US" sz="2800" b="1" i="1" dirty="0">
                <a:solidFill>
                  <a:srgbClr val="FFC000"/>
                </a:solidFill>
                <a:latin typeface="Comic Sans MS" panose="030F0702030302020204" pitchFamily="66" charset="0"/>
              </a:rPr>
              <a:t>RHIZOCTONIA</a:t>
            </a:r>
            <a:r>
              <a:rPr lang="en-US" sz="2800" b="1" dirty="0">
                <a:solidFill>
                  <a:srgbClr val="FFC000"/>
                </a:solidFill>
                <a:latin typeface="Comic Sans MS" panose="030F0702030302020204" pitchFamily="66" charset="0"/>
              </a:rPr>
              <a:t> STEM AND ROOT ROT</a:t>
            </a:r>
          </a:p>
          <a:p>
            <a:pPr marL="571500" indent="-571500">
              <a:buFont typeface="Wingdings" panose="05000000000000000000" pitchFamily="2" charset="2"/>
              <a:buChar char="Ø"/>
            </a:pPr>
            <a:r>
              <a:rPr lang="en-US" sz="2800" b="1" dirty="0">
                <a:solidFill>
                  <a:srgbClr val="FFC000"/>
                </a:solidFill>
                <a:latin typeface="Comic Sans MS" panose="030F0702030302020204" pitchFamily="66" charset="0"/>
              </a:rPr>
              <a:t>BOTRYTIS BLIGHT</a:t>
            </a:r>
          </a:p>
          <a:p>
            <a:pPr marL="571500" indent="-571500">
              <a:buFont typeface="Wingdings" panose="05000000000000000000" pitchFamily="2" charset="2"/>
              <a:buChar char="Ø"/>
            </a:pPr>
            <a:endParaRPr lang="en-US" sz="2800" b="1" dirty="0">
              <a:solidFill>
                <a:srgbClr val="FFC000"/>
              </a:solidFill>
              <a:latin typeface="Comic Sans MS" panose="030F0702030302020204" pitchFamily="66" charset="0"/>
            </a:endParaRPr>
          </a:p>
          <a:p>
            <a:pPr marL="571500" indent="-571500">
              <a:buFont typeface="Wingdings" panose="05000000000000000000" pitchFamily="2" charset="2"/>
              <a:buChar char="Ø"/>
            </a:pPr>
            <a:endParaRPr lang="en-US" sz="2800" b="1" dirty="0">
              <a:solidFill>
                <a:srgbClr val="FFC000"/>
              </a:solidFill>
              <a:latin typeface="Comic Sans MS" panose="030F0702030302020204" pitchFamily="66" charset="0"/>
            </a:endParaRPr>
          </a:p>
          <a:p>
            <a:pPr marL="571500" indent="-571500">
              <a:buFont typeface="Wingdings" panose="05000000000000000000" pitchFamily="2" charset="2"/>
              <a:buChar char="Ø"/>
            </a:pPr>
            <a:endParaRPr lang="en-US" sz="3200" b="1" dirty="0">
              <a:solidFill>
                <a:srgbClr val="FFC000"/>
              </a:solidFill>
              <a:latin typeface="Comic Sans MS" panose="030F0702030302020204" pitchFamily="66" charset="0"/>
            </a:endParaRPr>
          </a:p>
          <a:p>
            <a:pPr marL="571500" indent="-571500">
              <a:buFont typeface="Wingdings" panose="05000000000000000000" pitchFamily="2" charset="2"/>
              <a:buChar char="Ø"/>
            </a:pPr>
            <a:endParaRPr lang="en-US" sz="3200" b="1" dirty="0">
              <a:solidFill>
                <a:srgbClr val="FFC000"/>
              </a:solidFill>
              <a:latin typeface="Comic Sans MS" panose="030F0702030302020204" pitchFamily="66" charset="0"/>
            </a:endParaRPr>
          </a:p>
          <a:p>
            <a:pPr marL="571500" indent="-571500">
              <a:buFont typeface="Wingdings" panose="05000000000000000000" pitchFamily="2" charset="2"/>
              <a:buChar char="Ø"/>
            </a:pPr>
            <a:endParaRPr lang="en-US" sz="3200" b="1" dirty="0">
              <a:solidFill>
                <a:srgbClr val="FFC000"/>
              </a:solidFill>
              <a:latin typeface="Comic Sans MS" panose="030F0702030302020204" pitchFamily="66" charset="0"/>
            </a:endParaRPr>
          </a:p>
          <a:p>
            <a:pPr marL="571500" indent="-571500">
              <a:buFont typeface="Wingdings" panose="05000000000000000000" pitchFamily="2" charset="2"/>
              <a:buChar char="Ø"/>
            </a:pPr>
            <a:endParaRPr lang="en-US" sz="3200" b="1" dirty="0">
              <a:solidFill>
                <a:srgbClr val="FFC000"/>
              </a:solidFill>
              <a:latin typeface="Comic Sans MS" panose="030F0702030302020204" pitchFamily="66" charset="0"/>
            </a:endParaRPr>
          </a:p>
          <a:p>
            <a:pPr marL="571500" indent="-571500">
              <a:buFont typeface="Wingdings" panose="05000000000000000000" pitchFamily="2" charset="2"/>
              <a:buChar char="Ø"/>
            </a:pPr>
            <a:endParaRPr lang="en-US" sz="36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30987093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6DF992A4-1793-72F3-E2FF-F78136D70D4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9A055D6-1D47-527F-FDCA-70639FDB1D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39"/>
            <a:ext cx="3923695" cy="2942771"/>
          </a:xfrm>
          <a:prstGeom prst="rect">
            <a:avLst/>
          </a:prstGeom>
        </p:spPr>
      </p:pic>
      <p:pic>
        <p:nvPicPr>
          <p:cNvPr id="7" name="Picture 6">
            <a:extLst>
              <a:ext uri="{FF2B5EF4-FFF2-40B4-BE49-F238E27FC236}">
                <a16:creationId xmlns:a16="http://schemas.microsoft.com/office/drawing/2014/main" id="{F6ADAD80-C899-39D4-B94E-B876D8C27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9778" y="91439"/>
            <a:ext cx="3923694" cy="2942771"/>
          </a:xfrm>
          <a:prstGeom prst="rect">
            <a:avLst/>
          </a:prstGeom>
        </p:spPr>
      </p:pic>
      <p:pic>
        <p:nvPicPr>
          <p:cNvPr id="9" name="Picture 8">
            <a:extLst>
              <a:ext uri="{FF2B5EF4-FFF2-40B4-BE49-F238E27FC236}">
                <a16:creationId xmlns:a16="http://schemas.microsoft.com/office/drawing/2014/main" id="{F6856719-A136-5E82-C8D6-4688E3833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9555" y="91440"/>
            <a:ext cx="3923693" cy="2942770"/>
          </a:xfrm>
          <a:prstGeom prst="rect">
            <a:avLst/>
          </a:prstGeom>
        </p:spPr>
      </p:pic>
      <p:sp>
        <p:nvSpPr>
          <p:cNvPr id="2" name="TextBox 1">
            <a:extLst>
              <a:ext uri="{FF2B5EF4-FFF2-40B4-BE49-F238E27FC236}">
                <a16:creationId xmlns:a16="http://schemas.microsoft.com/office/drawing/2014/main" id="{71926119-3F7D-312A-BA1B-C8A69E23A37A}"/>
              </a:ext>
            </a:extLst>
          </p:cNvPr>
          <p:cNvSpPr txBox="1"/>
          <p:nvPr/>
        </p:nvSpPr>
        <p:spPr>
          <a:xfrm>
            <a:off x="0" y="3429000"/>
            <a:ext cx="12104370" cy="2677656"/>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Botrytis Blight forming spores on sweet potatoes in the left photo.</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The middle photo shows an infected geranium leaf with dead tissue at the base of the leaf.</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The photo on the right shows wet azalea leaves infected with </a:t>
            </a:r>
            <a:r>
              <a:rPr lang="en-US" sz="2800" b="1" i="1" dirty="0">
                <a:solidFill>
                  <a:srgbClr val="FFC000"/>
                </a:solidFill>
                <a:latin typeface="Comic Sans MS" panose="030F0702030302020204" pitchFamily="66" charset="0"/>
              </a:rPr>
              <a:t>Botrytis</a:t>
            </a:r>
            <a:r>
              <a:rPr lang="en-US" sz="2800" b="1" dirty="0">
                <a:solidFill>
                  <a:srgbClr val="FFC000"/>
                </a:solidFill>
                <a:latin typeface="Comic Sans MS" panose="030F0702030302020204" pitchFamily="66" charset="0"/>
              </a:rPr>
              <a:t>. </a:t>
            </a:r>
          </a:p>
        </p:txBody>
      </p:sp>
    </p:spTree>
    <p:extLst>
      <p:ext uri="{BB962C8B-B14F-4D97-AF65-F5344CB8AC3E}">
        <p14:creationId xmlns:p14="http://schemas.microsoft.com/office/powerpoint/2010/main" val="1502386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A854E44F-0B50-BCF3-7F58-53488D1B9B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0942D2E-E4B6-B837-10A2-36D5ADE42CEA}"/>
              </a:ext>
            </a:extLst>
          </p:cNvPr>
          <p:cNvSpPr>
            <a:spLocks noGrp="1"/>
          </p:cNvSpPr>
          <p:nvPr>
            <p:ph type="title"/>
          </p:nvPr>
        </p:nvSpPr>
        <p:spPr>
          <a:xfrm>
            <a:off x="45720" y="-147619"/>
            <a:ext cx="12192000" cy="1022350"/>
          </a:xfrm>
        </p:spPr>
        <p:txBody>
          <a:bodyPr>
            <a:noAutofit/>
          </a:bodyPr>
          <a:lstStyle/>
          <a:p>
            <a:pPr algn="ctr"/>
            <a:r>
              <a:rPr lang="en-US" sz="4800" b="1" dirty="0">
                <a:solidFill>
                  <a:srgbClr val="FFC000"/>
                </a:solidFill>
                <a:latin typeface="Comic Sans MS" panose="030F0702030302020204" pitchFamily="66" charset="0"/>
              </a:rPr>
              <a:t>Botrytis BLIGHT control </a:t>
            </a:r>
          </a:p>
        </p:txBody>
      </p:sp>
      <p:sp>
        <p:nvSpPr>
          <p:cNvPr id="2" name="Text Placeholder 1">
            <a:extLst>
              <a:ext uri="{FF2B5EF4-FFF2-40B4-BE49-F238E27FC236}">
                <a16:creationId xmlns:a16="http://schemas.microsoft.com/office/drawing/2014/main" id="{B0ADB6FD-BBDC-DD41-6DC6-0F593E1A5B87}"/>
              </a:ext>
            </a:extLst>
          </p:cNvPr>
          <p:cNvSpPr>
            <a:spLocks noGrp="1"/>
          </p:cNvSpPr>
          <p:nvPr>
            <p:ph type="body" idx="1"/>
          </p:nvPr>
        </p:nvSpPr>
        <p:spPr>
          <a:xfrm>
            <a:off x="45720" y="874731"/>
            <a:ext cx="12100559" cy="5983269"/>
          </a:xfrm>
        </p:spPr>
        <p:txBody>
          <a:bodyPr>
            <a:normAutofit/>
          </a:bodyPr>
          <a:lstStyle/>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Promptly remove dead leaves, spent flowers and other debris.</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Provide plenty of air circulation to keep foliage dry by properly spacing plants and try to keep the relative humidity below 85%.</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When irrigating, try not to wet the foliage, especially later in the day; do not irrigate at night!</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Avoid bruising/damaging plant parts as this opens up an avenue for all pathogens to invade plant tissue.</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Remove infected plants by placing in a sealed bag/container to avoid spreading the spores during transport.</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Apply fungicides as needed. </a:t>
            </a:r>
          </a:p>
          <a:p>
            <a:pPr marL="285750" indent="-285750">
              <a:buFont typeface="Wingdings" panose="05000000000000000000" pitchFamily="2" charset="2"/>
              <a:buChar char="Ø"/>
            </a:pPr>
            <a:endParaRPr lang="en-US" sz="28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1812394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623310"/>
            <a:ext cx="12191999" cy="664890"/>
          </a:xfrm>
        </p:spPr>
        <p:txBody>
          <a:bodyPr>
            <a:noAutofit/>
          </a:bodyPr>
          <a:lstStyle/>
          <a:p>
            <a:r>
              <a:rPr lang="en-US" sz="3200" b="1" dirty="0">
                <a:solidFill>
                  <a:srgbClr val="FFC000"/>
                </a:solidFill>
                <a:latin typeface="Comic Sans MS" panose="030F0702030302020204" pitchFamily="66" charset="0"/>
              </a:rPr>
              <a:t> </a:t>
            </a:r>
          </a:p>
        </p:txBody>
      </p:sp>
      <p:sp>
        <p:nvSpPr>
          <p:cNvPr id="2" name="Text Placeholder 1">
            <a:extLst>
              <a:ext uri="{FF2B5EF4-FFF2-40B4-BE49-F238E27FC236}">
                <a16:creationId xmlns:a16="http://schemas.microsoft.com/office/drawing/2014/main" id="{4FC4DE39-A7DB-E1BB-ECB3-FD0186C479A4}"/>
              </a:ext>
            </a:extLst>
          </p:cNvPr>
          <p:cNvSpPr>
            <a:spLocks noGrp="1"/>
          </p:cNvSpPr>
          <p:nvPr>
            <p:ph type="body" idx="1"/>
          </p:nvPr>
        </p:nvSpPr>
        <p:spPr>
          <a:xfrm>
            <a:off x="0" y="118110"/>
            <a:ext cx="12191999" cy="6739890"/>
          </a:xfrm>
        </p:spPr>
        <p:txBody>
          <a:bodyPr>
            <a:normAutofit/>
          </a:bodyPr>
          <a:lstStyle/>
          <a:p>
            <a:pPr algn="ctr"/>
            <a:r>
              <a:rPr lang="en-US" sz="4400" b="1" dirty="0">
                <a:solidFill>
                  <a:srgbClr val="FFC000"/>
                </a:solidFill>
                <a:latin typeface="Comic Sans MS" panose="030F0702030302020204" pitchFamily="66" charset="0"/>
              </a:rPr>
              <a:t>NITROGEN NUTRITION AND DEFICIENCY SYMPTOMS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Nitrogen is a macroelement, and is used by plants in the largest amount of any essential </a:t>
            </a:r>
            <a:r>
              <a:rPr lang="en-US" sz="2800" b="1" i="1" dirty="0">
                <a:solidFill>
                  <a:srgbClr val="FFC000"/>
                </a:solidFill>
                <a:latin typeface="Comic Sans MS" panose="030F0702030302020204" pitchFamily="66" charset="0"/>
              </a:rPr>
              <a:t>fertilizer/mineral</a:t>
            </a:r>
            <a:r>
              <a:rPr lang="en-US" sz="2800" b="1" dirty="0">
                <a:solidFill>
                  <a:srgbClr val="FFC000"/>
                </a:solidFill>
                <a:latin typeface="Comic Sans MS" panose="030F0702030302020204" pitchFamily="66" charset="0"/>
              </a:rPr>
              <a:t> element.</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Nitrogen is required for chlorophyll biosynthesis and also for the production of amino acids that are the building blocks of proteins.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Nitrogen promotes vegetative growth.</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Deficiency symptoms include an overall chlorosis that starts with the lower foliage and progresses upwards and stunted growth.</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Lower leaves eventually become necrotic and fall off the plant.</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Applying too much nitrogen will reduce flowering!</a:t>
            </a:r>
          </a:p>
        </p:txBody>
      </p:sp>
    </p:spTree>
    <p:extLst>
      <p:ext uri="{BB962C8B-B14F-4D97-AF65-F5344CB8AC3E}">
        <p14:creationId xmlns:p14="http://schemas.microsoft.com/office/powerpoint/2010/main" val="38126059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2441B472-B0C9-45F7-187B-DDE2542E93D7}"/>
            </a:ext>
          </a:extLst>
        </p:cNvPr>
        <p:cNvGrpSpPr/>
        <p:nvPr/>
      </p:nvGrpSpPr>
      <p:grpSpPr>
        <a:xfrm>
          <a:off x="0" y="0"/>
          <a:ext cx="0" cy="0"/>
          <a:chOff x="0" y="0"/>
          <a:chExt cx="0" cy="0"/>
        </a:xfrm>
      </p:grpSpPr>
      <p:pic>
        <p:nvPicPr>
          <p:cNvPr id="5" name="Content Placeholder 2">
            <a:extLst>
              <a:ext uri="{FF2B5EF4-FFF2-40B4-BE49-F238E27FC236}">
                <a16:creationId xmlns:a16="http://schemas.microsoft.com/office/drawing/2014/main" id="{FC5D2208-36D0-6ECB-E701-28F1805E61B4}"/>
              </a:ext>
            </a:extLst>
          </p:cNvPr>
          <p:cNvPicPr>
            <a:picLocks noChangeAspect="1"/>
          </p:cNvPicPr>
          <p:nvPr/>
        </p:nvPicPr>
        <p:blipFill>
          <a:blip r:embed="rId2"/>
          <a:srcRect/>
          <a:stretch>
            <a:fillRect/>
          </a:stretch>
        </p:blipFill>
        <p:spPr>
          <a:xfrm>
            <a:off x="6096000" y="0"/>
            <a:ext cx="6096000" cy="4572000"/>
          </a:xfrm>
          <a:prstGeom prst="rect">
            <a:avLst/>
          </a:prstGeom>
        </p:spPr>
      </p:pic>
      <p:pic>
        <p:nvPicPr>
          <p:cNvPr id="6" name="Picture 2" descr="Control Flat of plants">
            <a:extLst>
              <a:ext uri="{FF2B5EF4-FFF2-40B4-BE49-F238E27FC236}">
                <a16:creationId xmlns:a16="http://schemas.microsoft.com/office/drawing/2014/main" id="{6E19B0B6-8EC7-8B51-B7F7-C9F506CD1A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79" y="40004"/>
            <a:ext cx="5989321" cy="449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99810E2-3F24-4399-4C36-228F7475102D}"/>
              </a:ext>
            </a:extLst>
          </p:cNvPr>
          <p:cNvSpPr txBox="1"/>
          <p:nvPr/>
        </p:nvSpPr>
        <p:spPr>
          <a:xfrm>
            <a:off x="131445" y="4612004"/>
            <a:ext cx="11929110" cy="2246769"/>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Control plants on the left after 9 weeks of growth with a complete fertilizer solution.</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Nitrogen-deficient plants after 9 weeks grown with a nutrient solution lacking nitrogen. Note the badly stunted, chlorotic plants. </a:t>
            </a:r>
          </a:p>
        </p:txBody>
      </p:sp>
    </p:spTree>
    <p:extLst>
      <p:ext uri="{BB962C8B-B14F-4D97-AF65-F5344CB8AC3E}">
        <p14:creationId xmlns:p14="http://schemas.microsoft.com/office/powerpoint/2010/main" val="5923635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34692483-03A9-F901-6BAD-980CD4487F5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1BF6C16-DB2E-BE11-64BC-780E415D2C0A}"/>
              </a:ext>
            </a:extLst>
          </p:cNvPr>
          <p:cNvSpPr>
            <a:spLocks noGrp="1"/>
          </p:cNvSpPr>
          <p:nvPr>
            <p:ph type="title"/>
          </p:nvPr>
        </p:nvSpPr>
        <p:spPr>
          <a:xfrm>
            <a:off x="1828799" y="25400"/>
            <a:ext cx="8534401" cy="2054860"/>
          </a:xfrm>
        </p:spPr>
        <p:txBody>
          <a:bodyPr>
            <a:noAutofit/>
          </a:bodyPr>
          <a:lstStyle/>
          <a:p>
            <a:pPr algn="ctr"/>
            <a:r>
              <a:rPr lang="en-US" sz="4800" b="1" dirty="0">
                <a:solidFill>
                  <a:srgbClr val="FFC000"/>
                </a:solidFill>
                <a:latin typeface="Comic Sans MS" panose="030F0702030302020204" pitchFamily="66" charset="0"/>
              </a:rPr>
              <a:t>iron NUTRITION AND </a:t>
            </a:r>
            <a:br>
              <a:rPr lang="en-US" sz="4800" b="1" dirty="0">
                <a:solidFill>
                  <a:srgbClr val="FFC000"/>
                </a:solidFill>
                <a:latin typeface="Comic Sans MS" panose="030F0702030302020204" pitchFamily="66" charset="0"/>
              </a:rPr>
            </a:br>
            <a:r>
              <a:rPr lang="en-US" sz="4800" b="1" dirty="0">
                <a:solidFill>
                  <a:srgbClr val="FFC000"/>
                </a:solidFill>
                <a:latin typeface="Comic Sans MS" panose="030F0702030302020204" pitchFamily="66" charset="0"/>
              </a:rPr>
              <a:t>DEFICIENCY SYMPTOMS</a:t>
            </a:r>
            <a:br>
              <a:rPr lang="en-US" sz="3200" b="1" dirty="0">
                <a:solidFill>
                  <a:srgbClr val="FFC000"/>
                </a:solidFill>
                <a:latin typeface="Comic Sans MS" panose="030F0702030302020204" pitchFamily="66" charset="0"/>
              </a:rPr>
            </a:br>
            <a:endParaRPr lang="en-US" sz="3200" b="1" dirty="0">
              <a:solidFill>
                <a:srgbClr val="FFC000"/>
              </a:solidFill>
              <a:latin typeface="Comic Sans MS" panose="030F0702030302020204" pitchFamily="66" charset="0"/>
            </a:endParaRPr>
          </a:p>
        </p:txBody>
      </p:sp>
      <p:sp>
        <p:nvSpPr>
          <p:cNvPr id="2" name="Text Placeholder 1">
            <a:extLst>
              <a:ext uri="{FF2B5EF4-FFF2-40B4-BE49-F238E27FC236}">
                <a16:creationId xmlns:a16="http://schemas.microsoft.com/office/drawing/2014/main" id="{4ABAD2D5-8335-FA85-912A-8CFE1A08D9B0}"/>
              </a:ext>
            </a:extLst>
          </p:cNvPr>
          <p:cNvSpPr>
            <a:spLocks noGrp="1"/>
          </p:cNvSpPr>
          <p:nvPr>
            <p:ph type="body" idx="1"/>
          </p:nvPr>
        </p:nvSpPr>
        <p:spPr>
          <a:xfrm>
            <a:off x="0" y="1699708"/>
            <a:ext cx="12192000" cy="5158292"/>
          </a:xfrm>
        </p:spPr>
        <p:txBody>
          <a:bodyPr>
            <a:normAutofit fontScale="92500"/>
          </a:bodyPr>
          <a:lstStyle/>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Iron is a microelement and used in much smaller quantities than macroelements, but is just as important for plant health!</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Iron is used for chlorophyll production, cell division, DNA synthesis and plant respiration.</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Iron is not mobile within plants, so deficiency symptoms appear first in young growth.</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Interveinal chlorosis occurs in the </a:t>
            </a:r>
            <a:r>
              <a:rPr lang="en-US" sz="2800" b="1" i="1" dirty="0">
                <a:solidFill>
                  <a:srgbClr val="FFC000"/>
                </a:solidFill>
                <a:latin typeface="Comic Sans MS" panose="030F0702030302020204" pitchFamily="66" charset="0"/>
              </a:rPr>
              <a:t>upper</a:t>
            </a:r>
            <a:r>
              <a:rPr lang="en-US" sz="2800" b="1" dirty="0">
                <a:solidFill>
                  <a:srgbClr val="FFC000"/>
                </a:solidFill>
                <a:latin typeface="Comic Sans MS" panose="030F0702030302020204" pitchFamily="66" charset="0"/>
              </a:rPr>
              <a:t> leaves, but if left unchecked, all leaves may be affected with leaves turning whitish in color.</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Some plant species are more susceptible than others to iron deficiency, such as azaleas, gardenias, petunias, calibrachoa, pansies and citrus.  </a:t>
            </a:r>
          </a:p>
          <a:p>
            <a:pPr marL="457200" indent="-457200">
              <a:buFont typeface="Wingdings" panose="05000000000000000000" pitchFamily="2" charset="2"/>
              <a:buChar char="Ø"/>
            </a:pPr>
            <a:endParaRPr lang="en-US" sz="2800" b="1" dirty="0">
              <a:solidFill>
                <a:srgbClr val="FFC000"/>
              </a:solidFill>
              <a:latin typeface="Comic Sans MS" panose="030F0702030302020204" pitchFamily="66" charset="0"/>
            </a:endParaRPr>
          </a:p>
          <a:p>
            <a:pPr marL="457200" indent="-457200">
              <a:buFont typeface="Wingdings" panose="05000000000000000000" pitchFamily="2" charset="2"/>
              <a:buChar char="Ø"/>
            </a:pPr>
            <a:endParaRPr lang="en-US" sz="28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152734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ECB4F1FC-07A0-8CAE-D141-8D6EC4E7BE73}"/>
            </a:ext>
          </a:extLst>
        </p:cNvPr>
        <p:cNvGrpSpPr/>
        <p:nvPr/>
      </p:nvGrpSpPr>
      <p:grpSpPr>
        <a:xfrm>
          <a:off x="0" y="0"/>
          <a:ext cx="0" cy="0"/>
          <a:chOff x="0" y="0"/>
          <a:chExt cx="0" cy="0"/>
        </a:xfrm>
      </p:grpSpPr>
      <p:pic>
        <p:nvPicPr>
          <p:cNvPr id="7" name="Picture 4" descr="-Fe, zinnia, 2008.JPG">
            <a:extLst>
              <a:ext uri="{FF2B5EF4-FFF2-40B4-BE49-F238E27FC236}">
                <a16:creationId xmlns:a16="http://schemas.microsoft.com/office/drawing/2014/main" id="{E2F20654-A70E-921A-7D9C-CA6633D25DC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886450" cy="441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Fe Petunia, March 2008.JPG">
            <a:extLst>
              <a:ext uri="{FF2B5EF4-FFF2-40B4-BE49-F238E27FC236}">
                <a16:creationId xmlns:a16="http://schemas.microsoft.com/office/drawing/2014/main" id="{EA9E19C5-67EC-12D7-1B55-938ADA1C855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5553" y="0"/>
            <a:ext cx="5886448" cy="4414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BA3B0FC-AA2A-D857-D9A6-8E9681E566B4}"/>
              </a:ext>
            </a:extLst>
          </p:cNvPr>
          <p:cNvSpPr txBox="1"/>
          <p:nvPr/>
        </p:nvSpPr>
        <p:spPr>
          <a:xfrm>
            <a:off x="285750" y="4800600"/>
            <a:ext cx="11901015" cy="1384995"/>
          </a:xfrm>
          <a:prstGeom prst="rect">
            <a:avLst/>
          </a:prstGeom>
          <a:noFill/>
        </p:spPr>
        <p:txBody>
          <a:bodyPr wrap="none" rtlCol="0">
            <a:spAutoFit/>
          </a:bodyPr>
          <a:lstStyle/>
          <a:p>
            <a:r>
              <a:rPr lang="en-US" sz="2800" b="1" dirty="0">
                <a:solidFill>
                  <a:srgbClr val="FFC000"/>
                </a:solidFill>
                <a:latin typeface="Comic Sans MS" panose="030F0702030302020204" pitchFamily="66" charset="0"/>
              </a:rPr>
              <a:t>Interveinal chlorosis of the        Extreme iron deficiency of </a:t>
            </a:r>
          </a:p>
          <a:p>
            <a:r>
              <a:rPr lang="en-US" sz="2800" b="1" dirty="0">
                <a:solidFill>
                  <a:srgbClr val="FFC000"/>
                </a:solidFill>
                <a:latin typeface="Comic Sans MS" panose="030F0702030302020204" pitchFamily="66" charset="0"/>
              </a:rPr>
              <a:t>upper/younger leaves of this       petunias! Note how some of the</a:t>
            </a:r>
          </a:p>
          <a:p>
            <a:r>
              <a:rPr lang="en-US" sz="2800" b="1" dirty="0">
                <a:solidFill>
                  <a:srgbClr val="FFC000"/>
                </a:solidFill>
                <a:latin typeface="Comic Sans MS" panose="030F0702030302020204" pitchFamily="66" charset="0"/>
              </a:rPr>
              <a:t>zinnia.                                older leaves are nearly white!</a:t>
            </a:r>
          </a:p>
        </p:txBody>
      </p:sp>
    </p:spTree>
    <p:extLst>
      <p:ext uri="{BB962C8B-B14F-4D97-AF65-F5344CB8AC3E}">
        <p14:creationId xmlns:p14="http://schemas.microsoft.com/office/powerpoint/2010/main" val="2590994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21471" y="171450"/>
            <a:ext cx="8534401" cy="2091690"/>
          </a:xfrm>
        </p:spPr>
        <p:txBody>
          <a:bodyPr>
            <a:noAutofit/>
          </a:bodyPr>
          <a:lstStyle/>
          <a:p>
            <a:pPr algn="ctr"/>
            <a:r>
              <a:rPr lang="en-US" sz="4800" b="1" dirty="0">
                <a:solidFill>
                  <a:srgbClr val="FFC000"/>
                </a:solidFill>
                <a:latin typeface="Comic Sans MS" panose="030F0702030302020204" pitchFamily="66" charset="0"/>
              </a:rPr>
              <a:t>MAGNESIUM NUTRITION AND </a:t>
            </a:r>
            <a:br>
              <a:rPr lang="en-US" sz="4800" b="1" dirty="0">
                <a:solidFill>
                  <a:srgbClr val="FFC000"/>
                </a:solidFill>
                <a:latin typeface="Comic Sans MS" panose="030F0702030302020204" pitchFamily="66" charset="0"/>
              </a:rPr>
            </a:br>
            <a:r>
              <a:rPr lang="en-US" sz="4800" b="1" dirty="0">
                <a:solidFill>
                  <a:srgbClr val="FFC000"/>
                </a:solidFill>
                <a:latin typeface="Comic Sans MS" panose="030F0702030302020204" pitchFamily="66" charset="0"/>
              </a:rPr>
              <a:t>DEFICIENCY SYMPTOMS</a:t>
            </a:r>
          </a:p>
        </p:txBody>
      </p:sp>
      <p:sp>
        <p:nvSpPr>
          <p:cNvPr id="2" name="Text Placeholder 1">
            <a:extLst>
              <a:ext uri="{FF2B5EF4-FFF2-40B4-BE49-F238E27FC236}">
                <a16:creationId xmlns:a16="http://schemas.microsoft.com/office/drawing/2014/main" id="{79C0F841-B0FB-4F0D-207A-04DBC6EA9AF9}"/>
              </a:ext>
            </a:extLst>
          </p:cNvPr>
          <p:cNvSpPr>
            <a:spLocks noGrp="1"/>
          </p:cNvSpPr>
          <p:nvPr>
            <p:ph type="body" idx="1"/>
          </p:nvPr>
        </p:nvSpPr>
        <p:spPr>
          <a:xfrm>
            <a:off x="0" y="2426970"/>
            <a:ext cx="12192000" cy="4568190"/>
          </a:xfrm>
        </p:spPr>
        <p:txBody>
          <a:bodyPr>
            <a:normAutofit lnSpcReduction="10000"/>
          </a:bodyPr>
          <a:lstStyle/>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Magnesium, another macroelement, is used for the production of chlorophyll (the center atom of the chlorophyll molecule), is involved in enzymatic reactions within cells and is used for plant respiration. </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Deficiency symptoms include </a:t>
            </a:r>
            <a:r>
              <a:rPr lang="en-US" sz="2800" b="1" i="1" dirty="0">
                <a:solidFill>
                  <a:srgbClr val="FFC000"/>
                </a:solidFill>
                <a:latin typeface="Comic Sans MS" panose="030F0702030302020204" pitchFamily="66" charset="0"/>
              </a:rPr>
              <a:t>lower</a:t>
            </a:r>
            <a:r>
              <a:rPr lang="en-US" sz="2800" b="1" dirty="0">
                <a:solidFill>
                  <a:srgbClr val="FFC000"/>
                </a:solidFill>
                <a:latin typeface="Comic Sans MS" panose="030F0702030302020204" pitchFamily="66" charset="0"/>
              </a:rPr>
              <a:t> leaves becoming chlorotic while younger leaves are not nearly as affected, and stunted growth.</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Older leaves can take on a red/purplish cast after chlorosis begins and leaf margins can become necrotic.</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Lower chlorotic leaves then become necrotic and fall off the plant.</a:t>
            </a:r>
          </a:p>
        </p:txBody>
      </p:sp>
    </p:spTree>
    <p:extLst>
      <p:ext uri="{BB962C8B-B14F-4D97-AF65-F5344CB8AC3E}">
        <p14:creationId xmlns:p14="http://schemas.microsoft.com/office/powerpoint/2010/main" val="30401641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0CD29A63-563F-5815-BBAD-84356D80EB5C}"/>
            </a:ext>
          </a:extLst>
        </p:cNvPr>
        <p:cNvGrpSpPr/>
        <p:nvPr/>
      </p:nvGrpSpPr>
      <p:grpSpPr>
        <a:xfrm>
          <a:off x="0" y="0"/>
          <a:ext cx="0" cy="0"/>
          <a:chOff x="0" y="0"/>
          <a:chExt cx="0" cy="0"/>
        </a:xfrm>
      </p:grpSpPr>
      <p:pic>
        <p:nvPicPr>
          <p:cNvPr id="5" name="Picture 2" descr="-Mg, March 12, 2010.JPG">
            <a:extLst>
              <a:ext uri="{FF2B5EF4-FFF2-40B4-BE49-F238E27FC236}">
                <a16:creationId xmlns:a16="http://schemas.microsoft.com/office/drawing/2014/main" id="{5AB9C097-2158-3E3F-386F-D03A7D816C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04560" cy="450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Mg, tomato, 2008.JPG">
            <a:extLst>
              <a:ext uri="{FF2B5EF4-FFF2-40B4-BE49-F238E27FC236}">
                <a16:creationId xmlns:a16="http://schemas.microsoft.com/office/drawing/2014/main" id="{F671C336-4CA2-CF6D-3183-B015A1C51AB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7439" y="0"/>
            <a:ext cx="6004561" cy="450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7B4E9AE-BBFD-D477-DAFA-EECD5DAD6627}"/>
              </a:ext>
            </a:extLst>
          </p:cNvPr>
          <p:cNvSpPr txBox="1"/>
          <p:nvPr/>
        </p:nvSpPr>
        <p:spPr>
          <a:xfrm>
            <a:off x="0" y="4720590"/>
            <a:ext cx="12092940" cy="1815882"/>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Note how the lower leaves in the left photo have mostly become necrotic with the lower tomato leaves having fallen off.</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In the right photo, note how the upper leaves of the tomato are relatively green compared to the lower chlorotic leaves.</a:t>
            </a:r>
          </a:p>
        </p:txBody>
      </p:sp>
    </p:spTree>
    <p:extLst>
      <p:ext uri="{BB962C8B-B14F-4D97-AF65-F5344CB8AC3E}">
        <p14:creationId xmlns:p14="http://schemas.microsoft.com/office/powerpoint/2010/main" val="1507684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1CD41596-8C83-1EF2-1E24-C626B1050DD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3F42B3-982B-E2A6-5AB4-DE722CDC59C1}"/>
              </a:ext>
            </a:extLst>
          </p:cNvPr>
          <p:cNvSpPr>
            <a:spLocks noGrp="1"/>
          </p:cNvSpPr>
          <p:nvPr>
            <p:ph type="title"/>
          </p:nvPr>
        </p:nvSpPr>
        <p:spPr>
          <a:xfrm>
            <a:off x="1667191" y="0"/>
            <a:ext cx="8534401" cy="2281600"/>
          </a:xfrm>
        </p:spPr>
        <p:txBody>
          <a:bodyPr>
            <a:noAutofit/>
          </a:bodyPr>
          <a:lstStyle/>
          <a:p>
            <a:pPr algn="ctr"/>
            <a:r>
              <a:rPr lang="en-US" sz="4800" b="1" dirty="0">
                <a:solidFill>
                  <a:srgbClr val="FFC000"/>
                </a:solidFill>
                <a:latin typeface="Comic Sans MS" panose="030F0702030302020204" pitchFamily="66" charset="0"/>
              </a:rPr>
              <a:t>PHOSPHOROUS NUTRITION AND </a:t>
            </a:r>
            <a:br>
              <a:rPr lang="en-US" sz="4800" b="1" dirty="0">
                <a:solidFill>
                  <a:srgbClr val="FFC000"/>
                </a:solidFill>
                <a:latin typeface="Comic Sans MS" panose="030F0702030302020204" pitchFamily="66" charset="0"/>
              </a:rPr>
            </a:br>
            <a:r>
              <a:rPr lang="en-US" sz="4800" b="1" dirty="0">
                <a:solidFill>
                  <a:srgbClr val="FFC000"/>
                </a:solidFill>
                <a:latin typeface="Comic Sans MS" panose="030F0702030302020204" pitchFamily="66" charset="0"/>
              </a:rPr>
              <a:t>DEFICIENCY SYMPTOMS</a:t>
            </a:r>
          </a:p>
        </p:txBody>
      </p:sp>
      <p:sp>
        <p:nvSpPr>
          <p:cNvPr id="2" name="Text Placeholder 1">
            <a:extLst>
              <a:ext uri="{FF2B5EF4-FFF2-40B4-BE49-F238E27FC236}">
                <a16:creationId xmlns:a16="http://schemas.microsoft.com/office/drawing/2014/main" id="{7BCBC73C-40FC-C724-6811-F3C9D898CC83}"/>
              </a:ext>
            </a:extLst>
          </p:cNvPr>
          <p:cNvSpPr>
            <a:spLocks noGrp="1"/>
          </p:cNvSpPr>
          <p:nvPr>
            <p:ph type="body" idx="1"/>
          </p:nvPr>
        </p:nvSpPr>
        <p:spPr>
          <a:xfrm>
            <a:off x="0" y="2575560"/>
            <a:ext cx="12192000" cy="4282440"/>
          </a:xfrm>
        </p:spPr>
        <p:txBody>
          <a:bodyPr>
            <a:normAutofit/>
          </a:bodyPr>
          <a:lstStyle/>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Phosphorous, a macroelement, promotes root growth and flower &amp; fruit development.</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Also promotes disease resistance and serves as a component of ATP, the cell’s energy source.</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Deficiency symptoms include stunted growth; purple pigmentation of lower leaves and stems, spreading up the plant; and necrosis of lower leaves. </a:t>
            </a:r>
          </a:p>
          <a:p>
            <a:pPr marL="457200" indent="-457200">
              <a:buFont typeface="Wingdings" panose="05000000000000000000" pitchFamily="2" charset="2"/>
              <a:buChar char="Ø"/>
            </a:pPr>
            <a:endParaRPr lang="en-US" sz="28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17064846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8104677D-5449-C740-6B66-C69F9DE6D15A}"/>
            </a:ext>
          </a:extLst>
        </p:cNvPr>
        <p:cNvGrpSpPr/>
        <p:nvPr/>
      </p:nvGrpSpPr>
      <p:grpSpPr>
        <a:xfrm>
          <a:off x="0" y="0"/>
          <a:ext cx="0" cy="0"/>
          <a:chOff x="0" y="0"/>
          <a:chExt cx="0" cy="0"/>
        </a:xfrm>
      </p:grpSpPr>
      <p:pic>
        <p:nvPicPr>
          <p:cNvPr id="7" name="Picture 2" descr="-P, March 12, 2010.JPG">
            <a:extLst>
              <a:ext uri="{FF2B5EF4-FFF2-40B4-BE49-F238E27FC236}">
                <a16:creationId xmlns:a16="http://schemas.microsoft.com/office/drawing/2014/main" id="{06B28F0A-8157-9ED7-812C-CA6F4E4CD2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24282" cy="451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Tomato -P vs Control">
            <a:extLst>
              <a:ext uri="{FF2B5EF4-FFF2-40B4-BE49-F238E27FC236}">
                <a16:creationId xmlns:a16="http://schemas.microsoft.com/office/drawing/2014/main" id="{65867932-A129-1248-28F5-599771D7A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718" y="0"/>
            <a:ext cx="6024282" cy="451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013E85F-44B3-8989-44C2-BA6379627BDE}"/>
              </a:ext>
            </a:extLst>
          </p:cNvPr>
          <p:cNvSpPr txBox="1"/>
          <p:nvPr/>
        </p:nvSpPr>
        <p:spPr>
          <a:xfrm>
            <a:off x="0" y="4733365"/>
            <a:ext cx="12192000" cy="1815882"/>
          </a:xfrm>
          <a:prstGeom prst="rect">
            <a:avLst/>
          </a:prstGeom>
          <a:noFill/>
        </p:spPr>
        <p:txBody>
          <a:bodyPr wrap="square" rtlCol="0">
            <a:spAutoFit/>
          </a:bodyPr>
          <a:lstStyle/>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In the left photo, note the purple tomato plant, and the necrosis of the lower leaves in the petunia and severely stunted zinnias.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In the right photo, extremely stunted tomato next to the control plant!</a:t>
            </a:r>
          </a:p>
        </p:txBody>
      </p:sp>
    </p:spTree>
    <p:extLst>
      <p:ext uri="{BB962C8B-B14F-4D97-AF65-F5344CB8AC3E}">
        <p14:creationId xmlns:p14="http://schemas.microsoft.com/office/powerpoint/2010/main" val="2722914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5C114-909F-0E16-88D0-81DB0EE01AE2}"/>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6EEF7395-87C0-7DCA-D388-B557EE32027B}"/>
              </a:ext>
            </a:extLst>
          </p:cNvPr>
          <p:cNvSpPr>
            <a:spLocks noGrp="1"/>
          </p:cNvSpPr>
          <p:nvPr>
            <p:ph type="title"/>
          </p:nvPr>
        </p:nvSpPr>
        <p:spPr>
          <a:xfrm>
            <a:off x="320589" y="655917"/>
            <a:ext cx="11575227" cy="1388036"/>
          </a:xfrm>
        </p:spPr>
        <p:txBody>
          <a:bodyPr>
            <a:noAutofit/>
          </a:bodyPr>
          <a:lstStyle/>
          <a:p>
            <a:pPr algn="ctr"/>
            <a:r>
              <a:rPr lang="en-US" sz="4000" b="1" dirty="0">
                <a:solidFill>
                  <a:srgbClr val="FFC000"/>
                </a:solidFill>
                <a:latin typeface="Comic Sans MS" panose="030F0702030302020204" pitchFamily="66" charset="0"/>
              </a:rPr>
              <a:t>Problems with ornamental plants and tips how to prevent and TREAT them</a:t>
            </a:r>
          </a:p>
        </p:txBody>
      </p:sp>
      <p:sp>
        <p:nvSpPr>
          <p:cNvPr id="10" name="Text Placeholder 9">
            <a:extLst>
              <a:ext uri="{FF2B5EF4-FFF2-40B4-BE49-F238E27FC236}">
                <a16:creationId xmlns:a16="http://schemas.microsoft.com/office/drawing/2014/main" id="{B62D60AD-3B04-A623-68E3-3C9F8A062B06}"/>
              </a:ext>
            </a:extLst>
          </p:cNvPr>
          <p:cNvSpPr>
            <a:spLocks noGrp="1"/>
          </p:cNvSpPr>
          <p:nvPr>
            <p:ph type="body" idx="1"/>
          </p:nvPr>
        </p:nvSpPr>
        <p:spPr>
          <a:xfrm>
            <a:off x="381551" y="2469179"/>
            <a:ext cx="11428897" cy="3732904"/>
          </a:xfrm>
        </p:spPr>
        <p:txBody>
          <a:bodyPr>
            <a:normAutofit/>
          </a:bodyPr>
          <a:lstStyle/>
          <a:p>
            <a:pPr algn="ctr"/>
            <a:r>
              <a:rPr lang="en-US" sz="3600" b="1" dirty="0">
                <a:solidFill>
                  <a:srgbClr val="FFC000"/>
                </a:solidFill>
                <a:latin typeface="Comic Sans MS" panose="030F0702030302020204" pitchFamily="66" charset="0"/>
              </a:rPr>
              <a:t> </a:t>
            </a:r>
            <a:r>
              <a:rPr lang="en-US" sz="4000" b="1" dirty="0">
                <a:solidFill>
                  <a:srgbClr val="FFC000"/>
                </a:solidFill>
                <a:latin typeface="Comic Sans MS" panose="030F0702030302020204" pitchFamily="66" charset="0"/>
              </a:rPr>
              <a:t>COMMON NUTRIENT DEFICIENCIES</a:t>
            </a:r>
          </a:p>
          <a:p>
            <a:pPr marL="571500" indent="-571500">
              <a:buFont typeface="Wingdings" panose="05000000000000000000" pitchFamily="2" charset="2"/>
              <a:buChar char="Ø"/>
            </a:pPr>
            <a:r>
              <a:rPr lang="en-US" sz="2800" b="1" dirty="0">
                <a:solidFill>
                  <a:srgbClr val="FFC000"/>
                </a:solidFill>
                <a:latin typeface="Comic Sans MS" panose="030F0702030302020204" pitchFamily="66" charset="0"/>
              </a:rPr>
              <a:t>NITROGEN</a:t>
            </a:r>
          </a:p>
          <a:p>
            <a:pPr marL="571500" indent="-571500">
              <a:buFont typeface="Wingdings" panose="05000000000000000000" pitchFamily="2" charset="2"/>
              <a:buChar char="Ø"/>
            </a:pPr>
            <a:r>
              <a:rPr lang="en-US" sz="2800" b="1" dirty="0">
                <a:solidFill>
                  <a:srgbClr val="FFC000"/>
                </a:solidFill>
                <a:latin typeface="Comic Sans MS" panose="030F0702030302020204" pitchFamily="66" charset="0"/>
              </a:rPr>
              <a:t>IRON</a:t>
            </a:r>
          </a:p>
          <a:p>
            <a:pPr marL="571500" indent="-571500">
              <a:buFont typeface="Wingdings" panose="05000000000000000000" pitchFamily="2" charset="2"/>
              <a:buChar char="Ø"/>
            </a:pPr>
            <a:r>
              <a:rPr lang="en-US" sz="2800" b="1" dirty="0">
                <a:solidFill>
                  <a:srgbClr val="FFC000"/>
                </a:solidFill>
                <a:latin typeface="Comic Sans MS" panose="030F0702030302020204" pitchFamily="66" charset="0"/>
              </a:rPr>
              <a:t>MAGNESIUM</a:t>
            </a:r>
          </a:p>
          <a:p>
            <a:pPr marL="571500" indent="-571500">
              <a:buFont typeface="Wingdings" panose="05000000000000000000" pitchFamily="2" charset="2"/>
              <a:buChar char="Ø"/>
            </a:pPr>
            <a:r>
              <a:rPr lang="en-US" sz="2800" b="1" dirty="0">
                <a:solidFill>
                  <a:srgbClr val="FFC000"/>
                </a:solidFill>
                <a:latin typeface="Comic Sans MS" panose="030F0702030302020204" pitchFamily="66" charset="0"/>
              </a:rPr>
              <a:t>PHOSPOROUS</a:t>
            </a:r>
          </a:p>
          <a:p>
            <a:pPr marL="571500" indent="-571500">
              <a:buFont typeface="Wingdings" panose="05000000000000000000" pitchFamily="2" charset="2"/>
              <a:buChar char="Ø"/>
            </a:pPr>
            <a:endParaRPr lang="en-US" sz="2800" b="1" dirty="0">
              <a:solidFill>
                <a:srgbClr val="FFC000"/>
              </a:solidFill>
              <a:latin typeface="Comic Sans MS" panose="030F0702030302020204" pitchFamily="66" charset="0"/>
            </a:endParaRPr>
          </a:p>
          <a:p>
            <a:pPr marL="571500" indent="-571500">
              <a:buFont typeface="Wingdings" panose="05000000000000000000" pitchFamily="2" charset="2"/>
              <a:buChar char="Ø"/>
            </a:pPr>
            <a:endParaRPr lang="en-US" sz="2800" b="1" dirty="0">
              <a:solidFill>
                <a:srgbClr val="FFC000"/>
              </a:solidFill>
              <a:latin typeface="Comic Sans MS" panose="030F0702030302020204" pitchFamily="66" charset="0"/>
            </a:endParaRPr>
          </a:p>
          <a:p>
            <a:pPr marL="571500" indent="-571500">
              <a:buFont typeface="Wingdings" panose="05000000000000000000" pitchFamily="2" charset="2"/>
              <a:buChar char="Ø"/>
            </a:pPr>
            <a:endParaRPr lang="en-US" sz="3200" b="1" dirty="0">
              <a:solidFill>
                <a:srgbClr val="FFC000"/>
              </a:solidFill>
              <a:latin typeface="Comic Sans MS" panose="030F0702030302020204" pitchFamily="66" charset="0"/>
            </a:endParaRPr>
          </a:p>
          <a:p>
            <a:pPr marL="571500" indent="-571500">
              <a:buFont typeface="Wingdings" panose="05000000000000000000" pitchFamily="2" charset="2"/>
              <a:buChar char="Ø"/>
            </a:pPr>
            <a:endParaRPr lang="en-US" sz="3200" b="1" dirty="0">
              <a:solidFill>
                <a:srgbClr val="FFC000"/>
              </a:solidFill>
              <a:latin typeface="Comic Sans MS" panose="030F0702030302020204" pitchFamily="66" charset="0"/>
            </a:endParaRPr>
          </a:p>
          <a:p>
            <a:pPr marL="571500" indent="-571500">
              <a:buFont typeface="Wingdings" panose="05000000000000000000" pitchFamily="2" charset="2"/>
              <a:buChar char="Ø"/>
            </a:pPr>
            <a:endParaRPr lang="en-US" sz="3200" b="1" dirty="0">
              <a:solidFill>
                <a:srgbClr val="FFC000"/>
              </a:solidFill>
              <a:latin typeface="Comic Sans MS" panose="030F0702030302020204" pitchFamily="66" charset="0"/>
            </a:endParaRPr>
          </a:p>
          <a:p>
            <a:pPr marL="571500" indent="-571500">
              <a:buFont typeface="Wingdings" panose="05000000000000000000" pitchFamily="2" charset="2"/>
              <a:buChar char="Ø"/>
            </a:pPr>
            <a:endParaRPr lang="en-US" sz="3200" b="1" dirty="0">
              <a:solidFill>
                <a:srgbClr val="FFC000"/>
              </a:solidFill>
              <a:latin typeface="Comic Sans MS" panose="030F0702030302020204" pitchFamily="66" charset="0"/>
            </a:endParaRPr>
          </a:p>
          <a:p>
            <a:pPr marL="571500" indent="-571500">
              <a:buFont typeface="Wingdings" panose="05000000000000000000" pitchFamily="2" charset="2"/>
              <a:buChar char="Ø"/>
            </a:pPr>
            <a:endParaRPr lang="en-US" sz="36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2430220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189F3F4C-DCF2-3AA4-4ED6-8A27825CA13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4479310-3EEF-15CA-14AC-894905836977}"/>
              </a:ext>
            </a:extLst>
          </p:cNvPr>
          <p:cNvSpPr>
            <a:spLocks noGrp="1"/>
          </p:cNvSpPr>
          <p:nvPr>
            <p:ph type="title"/>
          </p:nvPr>
        </p:nvSpPr>
        <p:spPr>
          <a:xfrm>
            <a:off x="0" y="124012"/>
            <a:ext cx="12192000" cy="833419"/>
          </a:xfrm>
        </p:spPr>
        <p:txBody>
          <a:bodyPr>
            <a:normAutofit/>
          </a:bodyPr>
          <a:lstStyle/>
          <a:p>
            <a:pPr algn="ctr"/>
            <a:r>
              <a:rPr lang="en-US" sz="4800" b="1" dirty="0">
                <a:solidFill>
                  <a:srgbClr val="FFC000"/>
                </a:solidFill>
                <a:latin typeface="Comic Sans MS" panose="030F0702030302020204" pitchFamily="66" charset="0"/>
              </a:rPr>
              <a:t>Fertilizing tips</a:t>
            </a:r>
          </a:p>
        </p:txBody>
      </p:sp>
      <p:sp>
        <p:nvSpPr>
          <p:cNvPr id="2" name="Text Placeholder 1">
            <a:extLst>
              <a:ext uri="{FF2B5EF4-FFF2-40B4-BE49-F238E27FC236}">
                <a16:creationId xmlns:a16="http://schemas.microsoft.com/office/drawing/2014/main" id="{431344BB-B2DA-0EA9-B2B1-ED259456A48D}"/>
              </a:ext>
            </a:extLst>
          </p:cNvPr>
          <p:cNvSpPr>
            <a:spLocks noGrp="1"/>
          </p:cNvSpPr>
          <p:nvPr>
            <p:ph type="body" idx="1"/>
          </p:nvPr>
        </p:nvSpPr>
        <p:spPr>
          <a:xfrm>
            <a:off x="0" y="1043492"/>
            <a:ext cx="12192000" cy="5814507"/>
          </a:xfrm>
        </p:spPr>
        <p:txBody>
          <a:bodyPr>
            <a:normAutofit/>
          </a:bodyPr>
          <a:lstStyle/>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Apply complete fertilizers to supply both micro-and macroelements.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Garden soil pH ideally should be maintained between 6.2 and 6.8 while soilless media should be maintained between 5.4 and 6.4  </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Soil tests will show you nutrient and pH levels in the soil and tips on correcting deficient or excessive nutrient/pH levels.</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Epsom salts (magnesium sulfate) is a good source of Mg and S</a:t>
            </a:r>
          </a:p>
          <a:p>
            <a:pPr marL="457200" indent="-457200">
              <a:buFont typeface="Wingdings" panose="05000000000000000000" pitchFamily="2" charset="2"/>
              <a:buChar char="Ø"/>
            </a:pPr>
            <a:r>
              <a:rPr lang="en-US" sz="2800" b="1">
                <a:solidFill>
                  <a:srgbClr val="FFC000"/>
                </a:solidFill>
                <a:latin typeface="Comic Sans MS" panose="030F0702030302020204" pitchFamily="66" charset="0"/>
              </a:rPr>
              <a:t>Limestone and </a:t>
            </a:r>
            <a:r>
              <a:rPr lang="en-US" sz="2800" b="1" dirty="0">
                <a:solidFill>
                  <a:srgbClr val="FFC000"/>
                </a:solidFill>
                <a:latin typeface="Comic Sans MS" panose="030F0702030302020204" pitchFamily="66" charset="0"/>
              </a:rPr>
              <a:t>dolomitic limestone is a good source of Ca and is used to raise soil pH; dolomitic limestone also supplies Mg.</a:t>
            </a:r>
          </a:p>
          <a:p>
            <a:pPr marL="457200" indent="-457200">
              <a:buFont typeface="Wingdings" panose="05000000000000000000" pitchFamily="2" charset="2"/>
              <a:buChar char="Ø"/>
            </a:pPr>
            <a:r>
              <a:rPr lang="en-US" sz="2800" b="1" dirty="0">
                <a:solidFill>
                  <a:srgbClr val="FFC000"/>
                </a:solidFill>
                <a:latin typeface="Comic Sans MS" panose="030F0702030302020204" pitchFamily="66" charset="0"/>
              </a:rPr>
              <a:t>Iron sulfate is used to lower soil pH and is a good source of Fe.</a:t>
            </a:r>
          </a:p>
          <a:p>
            <a:pPr marL="457200" indent="-457200">
              <a:buFont typeface="Wingdings" panose="05000000000000000000" pitchFamily="2" charset="2"/>
              <a:buChar char="Ø"/>
            </a:pPr>
            <a:endParaRPr lang="en-US" sz="2800" b="1" dirty="0">
              <a:solidFill>
                <a:srgbClr val="FFC000"/>
              </a:solidFill>
              <a:latin typeface="Comic Sans MS" panose="030F0702030302020204" pitchFamily="66" charset="0"/>
            </a:endParaRPr>
          </a:p>
        </p:txBody>
      </p:sp>
    </p:spTree>
    <p:extLst>
      <p:ext uri="{BB962C8B-B14F-4D97-AF65-F5344CB8AC3E}">
        <p14:creationId xmlns:p14="http://schemas.microsoft.com/office/powerpoint/2010/main" val="328927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54224-04B2-530E-FE6A-63BA4BE3D5FE}"/>
              </a:ext>
            </a:extLst>
          </p:cNvPr>
          <p:cNvSpPr>
            <a:spLocks noGrp="1"/>
          </p:cNvSpPr>
          <p:nvPr>
            <p:ph type="title"/>
          </p:nvPr>
        </p:nvSpPr>
        <p:spPr>
          <a:xfrm>
            <a:off x="0" y="76696"/>
            <a:ext cx="12191999" cy="869977"/>
          </a:xfrm>
        </p:spPr>
        <p:txBody>
          <a:bodyPr>
            <a:normAutofit/>
          </a:bodyPr>
          <a:lstStyle/>
          <a:p>
            <a:pPr algn="ctr"/>
            <a:r>
              <a:rPr lang="en-US" sz="4800" b="1" dirty="0">
                <a:solidFill>
                  <a:srgbClr val="FFC000"/>
                </a:solidFill>
                <a:latin typeface="Comic Sans MS" panose="030F0702030302020204" pitchFamily="66" charset="0"/>
              </a:rPr>
              <a:t>QUESTIONS?</a:t>
            </a:r>
          </a:p>
        </p:txBody>
      </p:sp>
      <p:pic>
        <p:nvPicPr>
          <p:cNvPr id="1028" name="Picture 4" descr="Image preview">
            <a:extLst>
              <a:ext uri="{FF2B5EF4-FFF2-40B4-BE49-F238E27FC236}">
                <a16:creationId xmlns:a16="http://schemas.microsoft.com/office/drawing/2014/main" id="{FBD6C73C-00D7-216D-AE19-7C3A27B74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15" y="1160480"/>
            <a:ext cx="6049384" cy="45370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preview">
            <a:extLst>
              <a:ext uri="{FF2B5EF4-FFF2-40B4-BE49-F238E27FC236}">
                <a16:creationId xmlns:a16="http://schemas.microsoft.com/office/drawing/2014/main" id="{24C0FD49-C88F-81DA-7AD1-4E2C89747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2617" y="1160480"/>
            <a:ext cx="6049383" cy="4537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9396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415732" y="139850"/>
            <a:ext cx="8534401" cy="785308"/>
          </a:xfrm>
        </p:spPr>
        <p:txBody>
          <a:bodyPr>
            <a:noAutofit/>
          </a:bodyPr>
          <a:lstStyle/>
          <a:p>
            <a:pPr algn="ctr"/>
            <a:r>
              <a:rPr lang="en-US" sz="4400" b="1" dirty="0">
                <a:solidFill>
                  <a:srgbClr val="FFC000"/>
                </a:solidFill>
                <a:latin typeface="Comic Sans MS" panose="030F0702030302020204" pitchFamily="66" charset="0"/>
              </a:rPr>
              <a:t>APHIDS</a:t>
            </a:r>
          </a:p>
        </p:txBody>
      </p:sp>
      <p:sp>
        <p:nvSpPr>
          <p:cNvPr id="7" name="Text Placeholder 6">
            <a:extLst>
              <a:ext uri="{FF2B5EF4-FFF2-40B4-BE49-F238E27FC236}">
                <a16:creationId xmlns:a16="http://schemas.microsoft.com/office/drawing/2014/main" id="{BE36A00F-3F9B-7AA9-4558-D1877EDE0CF9}"/>
              </a:ext>
            </a:extLst>
          </p:cNvPr>
          <p:cNvSpPr>
            <a:spLocks noGrp="1"/>
          </p:cNvSpPr>
          <p:nvPr>
            <p:ph type="body" idx="1"/>
          </p:nvPr>
        </p:nvSpPr>
        <p:spPr>
          <a:xfrm>
            <a:off x="404514" y="1065006"/>
            <a:ext cx="11557989" cy="5077609"/>
          </a:xfrm>
        </p:spPr>
        <p:txBody>
          <a:bodyPr>
            <a:normAutofit/>
          </a:bodyPr>
          <a:lstStyle/>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Aphids are arachnids and are pests on both indoor and outdoor plants, including herbaceous and woody plant species.</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Aphids have plump, pear-shaped bodies and can vary in color from green to black.</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These pests have piercing sucking mouth parts that are inserted into plant cells, removing the contents.</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Aphids typically are found on new, tender growth and flower buds, causing deformed growth.</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As Aphids increase in size, they molt and cast off their skins, which appear as white flecks on foliage and stems.</a:t>
            </a:r>
          </a:p>
        </p:txBody>
      </p:sp>
    </p:spTree>
    <p:extLst>
      <p:ext uri="{BB962C8B-B14F-4D97-AF65-F5344CB8AC3E}">
        <p14:creationId xmlns:p14="http://schemas.microsoft.com/office/powerpoint/2010/main" val="3832198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021BE7C7-BFEA-F0FF-C25E-4CEE307169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045BCA1-CB41-D95D-7E13-F53B74D72F4E}"/>
              </a:ext>
            </a:extLst>
          </p:cNvPr>
          <p:cNvSpPr>
            <a:spLocks noGrp="1"/>
          </p:cNvSpPr>
          <p:nvPr>
            <p:ph type="title"/>
          </p:nvPr>
        </p:nvSpPr>
        <p:spPr>
          <a:xfrm>
            <a:off x="1415732" y="139850"/>
            <a:ext cx="8534401" cy="935915"/>
          </a:xfrm>
        </p:spPr>
        <p:txBody>
          <a:bodyPr>
            <a:noAutofit/>
          </a:bodyPr>
          <a:lstStyle/>
          <a:p>
            <a:pPr algn="ctr"/>
            <a:r>
              <a:rPr lang="en-US" sz="4400" b="1" dirty="0">
                <a:solidFill>
                  <a:srgbClr val="FFC000"/>
                </a:solidFill>
                <a:latin typeface="Comic Sans MS" panose="030F0702030302020204" pitchFamily="66" charset="0"/>
              </a:rPr>
              <a:t>APHIDS</a:t>
            </a:r>
          </a:p>
        </p:txBody>
      </p:sp>
      <p:sp>
        <p:nvSpPr>
          <p:cNvPr id="7" name="Text Placeholder 6">
            <a:extLst>
              <a:ext uri="{FF2B5EF4-FFF2-40B4-BE49-F238E27FC236}">
                <a16:creationId xmlns:a16="http://schemas.microsoft.com/office/drawing/2014/main" id="{21A149BD-518A-C3F6-223A-481029F200C6}"/>
              </a:ext>
            </a:extLst>
          </p:cNvPr>
          <p:cNvSpPr>
            <a:spLocks noGrp="1"/>
          </p:cNvSpPr>
          <p:nvPr>
            <p:ph type="body" idx="1"/>
          </p:nvPr>
        </p:nvSpPr>
        <p:spPr>
          <a:xfrm>
            <a:off x="361483" y="1172585"/>
            <a:ext cx="11557989" cy="5325034"/>
          </a:xfrm>
        </p:spPr>
        <p:txBody>
          <a:bodyPr>
            <a:normAutofit fontScale="92500" lnSpcReduction="10000"/>
          </a:bodyPr>
          <a:lstStyle/>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As aphids feed, they secrete a sticky, clear substance called honeydew that accumulates on plant surfaces beneath them.</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After a period of time, a black sooty mold grows on the sticky honeydew, further reducing the aesthetics of the plant.</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Aphids bear live young and thus, can multiply rapidly and build up large damaging populations quickly!</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Control strategies include inspecting plants before purchasing, releasing biological control agents, and applying horticultural oils and soaps to the pests.</a:t>
            </a:r>
          </a:p>
          <a:p>
            <a:pPr marL="285750" indent="-285750">
              <a:buFont typeface="Wingdings" panose="05000000000000000000" pitchFamily="2" charset="2"/>
              <a:buChar char="Ø"/>
            </a:pPr>
            <a:r>
              <a:rPr lang="en-US" sz="2800" b="1" dirty="0">
                <a:solidFill>
                  <a:srgbClr val="FFC000"/>
                </a:solidFill>
                <a:latin typeface="Comic Sans MS" panose="030F0702030302020204" pitchFamily="66" charset="0"/>
              </a:rPr>
              <a:t>If isolated on a portion of the plant, you can just prune off the infested portion and dispose it if the overall appearance of the plant is not compromised.</a:t>
            </a:r>
          </a:p>
        </p:txBody>
      </p:sp>
    </p:spTree>
    <p:extLst>
      <p:ext uri="{BB962C8B-B14F-4D97-AF65-F5344CB8AC3E}">
        <p14:creationId xmlns:p14="http://schemas.microsoft.com/office/powerpoint/2010/main" val="2141546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a:extLst>
            <a:ext uri="{FF2B5EF4-FFF2-40B4-BE49-F238E27FC236}">
              <a16:creationId xmlns:a16="http://schemas.microsoft.com/office/drawing/2014/main" id="{351E9FD2-0AAC-7F23-61CE-828D3122836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406FED9-5BAF-6DB0-E014-95ACBCE643FE}"/>
              </a:ext>
            </a:extLst>
          </p:cNvPr>
          <p:cNvSpPr>
            <a:spLocks noGrp="1"/>
          </p:cNvSpPr>
          <p:nvPr>
            <p:ph type="title" idx="4294967295"/>
          </p:nvPr>
        </p:nvSpPr>
        <p:spPr>
          <a:xfrm>
            <a:off x="149225" y="234950"/>
            <a:ext cx="12042775" cy="2462213"/>
          </a:xfrm>
        </p:spPr>
        <p:txBody>
          <a:bodyPr>
            <a:noAutofit/>
          </a:bodyPr>
          <a:lstStyle/>
          <a:p>
            <a:r>
              <a:rPr lang="en-US" sz="4400" b="1" dirty="0">
                <a:solidFill>
                  <a:srgbClr val="FFC000"/>
                </a:solidFill>
                <a:latin typeface="Comic Sans MS" panose="030F0702030302020204" pitchFamily="66" charset="0"/>
              </a:rPr>
              <a:t> </a:t>
            </a:r>
          </a:p>
        </p:txBody>
      </p:sp>
      <p:pic>
        <p:nvPicPr>
          <p:cNvPr id="8" name="Content Placeholder 7">
            <a:extLst>
              <a:ext uri="{FF2B5EF4-FFF2-40B4-BE49-F238E27FC236}">
                <a16:creationId xmlns:a16="http://schemas.microsoft.com/office/drawing/2014/main" id="{ABCC096E-0C78-CD18-DD11-1957DEAE4A86}"/>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49225" y="543784"/>
            <a:ext cx="5941861" cy="3920640"/>
          </a:xfrm>
        </p:spPr>
      </p:pic>
      <p:pic>
        <p:nvPicPr>
          <p:cNvPr id="10" name="Content Placeholder 9">
            <a:extLst>
              <a:ext uri="{FF2B5EF4-FFF2-40B4-BE49-F238E27FC236}">
                <a16:creationId xmlns:a16="http://schemas.microsoft.com/office/drawing/2014/main" id="{D09DBDAA-1F38-0ACE-5F00-1613DCC7422A}"/>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818344" y="546100"/>
            <a:ext cx="5224431" cy="3918324"/>
          </a:xfrm>
        </p:spPr>
      </p:pic>
      <p:sp>
        <p:nvSpPr>
          <p:cNvPr id="2" name="TextBox 1">
            <a:extLst>
              <a:ext uri="{FF2B5EF4-FFF2-40B4-BE49-F238E27FC236}">
                <a16:creationId xmlns:a16="http://schemas.microsoft.com/office/drawing/2014/main" id="{554F48D1-0577-3556-D5C9-88BE75E2A720}"/>
              </a:ext>
            </a:extLst>
          </p:cNvPr>
          <p:cNvSpPr txBox="1"/>
          <p:nvPr/>
        </p:nvSpPr>
        <p:spPr>
          <a:xfrm>
            <a:off x="0" y="4615030"/>
            <a:ext cx="12042775" cy="954107"/>
          </a:xfrm>
          <a:prstGeom prst="rect">
            <a:avLst/>
          </a:prstGeom>
          <a:noFill/>
        </p:spPr>
        <p:txBody>
          <a:bodyPr wrap="square" rtlCol="0">
            <a:spAutoFit/>
          </a:bodyPr>
          <a:lstStyle/>
          <a:p>
            <a:r>
              <a:rPr lang="en-US" sz="2800" b="1" dirty="0">
                <a:solidFill>
                  <a:srgbClr val="FFC000"/>
                </a:solidFill>
                <a:latin typeface="Comic Sans MS" panose="030F0702030302020204" pitchFamily="66" charset="0"/>
              </a:rPr>
              <a:t>Adult aphid and recently born          Aphid infestation and cast- </a:t>
            </a:r>
          </a:p>
          <a:p>
            <a:r>
              <a:rPr lang="en-US" sz="2800" b="1" dirty="0">
                <a:solidFill>
                  <a:srgbClr val="FFC000"/>
                </a:solidFill>
                <a:latin typeface="Comic Sans MS" panose="030F0702030302020204" pitchFamily="66" charset="0"/>
              </a:rPr>
              <a:t>offspring											  off skins </a:t>
            </a:r>
          </a:p>
        </p:txBody>
      </p:sp>
    </p:spTree>
    <p:extLst>
      <p:ext uri="{BB962C8B-B14F-4D97-AF65-F5344CB8AC3E}">
        <p14:creationId xmlns:p14="http://schemas.microsoft.com/office/powerpoint/2010/main" val="2190625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107576" y="278000"/>
            <a:ext cx="5811396" cy="4358546"/>
          </a:xfrm>
        </p:spPr>
      </p:pic>
      <p:pic>
        <p:nvPicPr>
          <p:cNvPr id="9" name="Content Placeholder 8"/>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6298018" y="277999"/>
            <a:ext cx="5811397" cy="4358547"/>
          </a:xfrm>
        </p:spPr>
      </p:pic>
      <p:sp>
        <p:nvSpPr>
          <p:cNvPr id="2" name="TextBox 1">
            <a:extLst>
              <a:ext uri="{FF2B5EF4-FFF2-40B4-BE49-F238E27FC236}">
                <a16:creationId xmlns:a16="http://schemas.microsoft.com/office/drawing/2014/main" id="{585D7A28-B9BD-DD35-57BC-F8109876852B}"/>
              </a:ext>
            </a:extLst>
          </p:cNvPr>
          <p:cNvSpPr txBox="1"/>
          <p:nvPr/>
        </p:nvSpPr>
        <p:spPr>
          <a:xfrm>
            <a:off x="233193" y="5131398"/>
            <a:ext cx="12001839" cy="1384995"/>
          </a:xfrm>
          <a:prstGeom prst="rect">
            <a:avLst/>
          </a:prstGeom>
          <a:noFill/>
        </p:spPr>
        <p:txBody>
          <a:bodyPr wrap="square" rtlCol="0">
            <a:spAutoFit/>
          </a:bodyPr>
          <a:lstStyle/>
          <a:p>
            <a:r>
              <a:rPr lang="en-US" sz="2800" b="1" dirty="0">
                <a:solidFill>
                  <a:srgbClr val="FFC000"/>
                </a:solidFill>
                <a:latin typeface="Comic Sans MS" panose="030F0702030302020204" pitchFamily="66" charset="0"/>
              </a:rPr>
              <a:t>Heavily-infested Easter lily bud   Honeydew secretion on a fig leaf</a:t>
            </a:r>
          </a:p>
          <a:p>
            <a:r>
              <a:rPr lang="en-US" sz="2800" b="1" dirty="0">
                <a:solidFill>
                  <a:srgbClr val="FFC000"/>
                </a:solidFill>
                <a:latin typeface="Comic Sans MS" panose="030F0702030302020204" pitchFamily="66" charset="0"/>
              </a:rPr>
              <a:t>Note the cast-off skins of the</a:t>
            </a:r>
          </a:p>
          <a:p>
            <a:r>
              <a:rPr lang="en-US" sz="2800" b="1" dirty="0">
                <a:solidFill>
                  <a:srgbClr val="FFC000"/>
                </a:solidFill>
                <a:latin typeface="Comic Sans MS" panose="030F0702030302020204" pitchFamily="66" charset="0"/>
              </a:rPr>
              <a:t>aphids</a:t>
            </a:r>
          </a:p>
        </p:txBody>
      </p:sp>
    </p:spTree>
    <p:extLst>
      <p:ext uri="{BB962C8B-B14F-4D97-AF65-F5344CB8AC3E}">
        <p14:creationId xmlns:p14="http://schemas.microsoft.com/office/powerpoint/2010/main" val="63220194"/>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797</TotalTime>
  <Words>3094</Words>
  <Application>Microsoft Office PowerPoint</Application>
  <PresentationFormat>Widescreen</PresentationFormat>
  <Paragraphs>240</Paragraphs>
  <Slides>51</Slides>
  <Notes>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Slice</vt:lpstr>
      <vt:lpstr>tri-county diagnostics seminar march 13, 2024 </vt:lpstr>
      <vt:lpstr>Dr. Robert w. mcmahon associate professor emeritus ohio state ati </vt:lpstr>
      <vt:lpstr>Problems with ornamental plants and tips how to prevent and TREAT them</vt:lpstr>
      <vt:lpstr>Problems with ornamental plants and tips how to prevent and TREAT them</vt:lpstr>
      <vt:lpstr>Problems with ornamental plants and tips how to prevent and TREAT them</vt:lpstr>
      <vt:lpstr>APHIDS</vt:lpstr>
      <vt:lpstr>APHIDS</vt:lpstr>
      <vt:lpstr> </vt:lpstr>
      <vt:lpstr>PowerPoint Presentation</vt:lpstr>
      <vt:lpstr>PowerPoint Presentation</vt:lpstr>
      <vt:lpstr>PowerPoint Presentation</vt:lpstr>
      <vt:lpstr>Scale</vt:lpstr>
      <vt:lpstr>PowerPoint Presentation</vt:lpstr>
      <vt:lpstr>Scale</vt:lpstr>
      <vt:lpstr>Mealy bugs</vt:lpstr>
      <vt:lpstr>PowerPoint Presentation</vt:lpstr>
      <vt:lpstr>Mealy bug CONTROL</vt:lpstr>
      <vt:lpstr>SPIDER MITES</vt:lpstr>
      <vt:lpstr>PowerPoint Presentation</vt:lpstr>
      <vt:lpstr>PowerPoint Presentation</vt:lpstr>
      <vt:lpstr>PowerPoint Presentation</vt:lpstr>
      <vt:lpstr>SPIDER MITE CONTROL</vt:lpstr>
      <vt:lpstr>Whiteflies   </vt:lpstr>
      <vt:lpstr>Whiteflies   </vt:lpstr>
      <vt:lpstr>whiteflies</vt:lpstr>
      <vt:lpstr>Western Flower Thrips</vt:lpstr>
      <vt:lpstr>Western Flower Thrips</vt:lpstr>
      <vt:lpstr>Western flower thrips</vt:lpstr>
      <vt:lpstr>Western flower thrips</vt:lpstr>
      <vt:lpstr>Pythium root rot  </vt:lpstr>
      <vt:lpstr>PYTHIUM ROOT ROT </vt:lpstr>
      <vt:lpstr>Pythium root rot  </vt:lpstr>
      <vt:lpstr>Pythium root rot  </vt:lpstr>
      <vt:lpstr>Rhizoctonia stem &amp; Root rot  </vt:lpstr>
      <vt:lpstr> </vt:lpstr>
      <vt:lpstr> </vt:lpstr>
      <vt:lpstr> </vt:lpstr>
      <vt:lpstr> </vt:lpstr>
      <vt:lpstr>Botrytis BLIGHT</vt:lpstr>
      <vt:lpstr>PowerPoint Presentation</vt:lpstr>
      <vt:lpstr>Botrytis BLIGHT control </vt:lpstr>
      <vt:lpstr> </vt:lpstr>
      <vt:lpstr>PowerPoint Presentation</vt:lpstr>
      <vt:lpstr>iron NUTRITION AND  DEFICIENCY SYMPTOMS </vt:lpstr>
      <vt:lpstr>PowerPoint Presentation</vt:lpstr>
      <vt:lpstr>MAGNESIUM NUTRITION AND  DEFICIENCY SYMPTOMS</vt:lpstr>
      <vt:lpstr>PowerPoint Presentation</vt:lpstr>
      <vt:lpstr>PHOSPHOROUS NUTRITION AND  DEFICIENCY SYMPTOMS</vt:lpstr>
      <vt:lpstr>PowerPoint Presentation</vt:lpstr>
      <vt:lpstr>Fertilizing tips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APHIDS—GIVE BIRTH TO LIVE YOUNG AND THE INSECTS CAST OFF THEIR SKINS AS THEY MOLT</dc:title>
  <dc:creator>bob</dc:creator>
  <cp:lastModifiedBy>R. McMahon</cp:lastModifiedBy>
  <cp:revision>191</cp:revision>
  <cp:lastPrinted>2019-06-10T13:18:14Z</cp:lastPrinted>
  <dcterms:created xsi:type="dcterms:W3CDTF">2017-04-30T23:49:23Z</dcterms:created>
  <dcterms:modified xsi:type="dcterms:W3CDTF">2024-03-05T15:33:21Z</dcterms:modified>
</cp:coreProperties>
</file>